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93" r:id="rId2"/>
    <p:sldId id="257" r:id="rId3"/>
    <p:sldId id="282" r:id="rId4"/>
    <p:sldId id="258" r:id="rId5"/>
    <p:sldId id="259" r:id="rId6"/>
    <p:sldId id="261" r:id="rId7"/>
    <p:sldId id="262" r:id="rId8"/>
    <p:sldId id="263" r:id="rId9"/>
    <p:sldId id="264" r:id="rId10"/>
    <p:sldId id="265" r:id="rId11"/>
    <p:sldId id="296" r:id="rId12"/>
    <p:sldId id="266" r:id="rId13"/>
    <p:sldId id="297" r:id="rId14"/>
    <p:sldId id="267" r:id="rId15"/>
    <p:sldId id="284" r:id="rId16"/>
    <p:sldId id="285" r:id="rId17"/>
    <p:sldId id="289" r:id="rId18"/>
    <p:sldId id="290" r:id="rId19"/>
    <p:sldId id="291" r:id="rId20"/>
    <p:sldId id="298" r:id="rId21"/>
    <p:sldId id="292" r:id="rId22"/>
    <p:sldId id="294" r:id="rId23"/>
    <p:sldId id="295" r:id="rId24"/>
    <p:sldId id="260"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889" autoAdjust="0"/>
  </p:normalViewPr>
  <p:slideViewPr>
    <p:cSldViewPr snapToGrid="0">
      <p:cViewPr varScale="1">
        <p:scale>
          <a:sx n="74" d="100"/>
          <a:sy n="74" d="100"/>
        </p:scale>
        <p:origin x="1042" y="77"/>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4800" units="cm"/>
          <inkml:channel name="Y" type="integer" max="1350" units="cm"/>
          <inkml:channel name="T" type="integer" max="2.14748E9" units="dev"/>
        </inkml:traceFormat>
        <inkml:channelProperties>
          <inkml:channelProperty channel="X" name="resolution" value="139.53488" units="1/cm"/>
          <inkml:channelProperty channel="Y" name="resolution" value="69.94819" units="1/cm"/>
          <inkml:channelProperty channel="T" name="resolution" value="1" units="1/dev"/>
        </inkml:channelProperties>
      </inkml:inkSource>
      <inkml:timestamp xml:id="ts0" timeString="2024-10-07T07:55:08.41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2177 7716 0,'28'0'78,"29"0"-78,-29 0 16,85 0-16,-57 0 0,29 0 16,28 0-16,0 0 15,0 0-15,29 0 16,27 0-16,-27 0 15,27 0-15,-84 0 16,57 0 0,-58 0-1,29 0-15,-28 0 16,28 0-16,-28 0 16,28 0-16,-56 0 15,-1 0-15,29 0 16,-57 0-16,29 0 15,-29 0-15,29 0 16,28 0-16,-29 0 0,57 0 16,0 0-16,57 0 15,-29 0-15,57 0 16,0 0-16,-57 0 16,1 0-16,-29 0 15,-28 0-15,-29 0 31,29-28-31,0 28 16,-57 0-16,57-29 16,0 1-16,-57 28 15,28 0-15,29-28 16,28 0-16,-28 28 16,28 0-16,0 0 15,29 0-15,-58 0 0,29 0 16,-28 0-16,28 0 15,-56 0-15,84 0 16,-56 0-16,56-29 16,-28 29-16,29-56 15,56 56-15,56-29 16,-28 1-16,-28-28 16,57 56-16,-29-29 15,-28 29-15,-85-28 16,28 28-16,-28 0 15,-56 0-15,27 0 16,-55 0-16,-1 0 16,29 0-1,-29 0-15,0 0 16,57 0-16,-57 0 16,29 0-16,-1 0 15,29 0-15,0 0 16,-57 0-16,85 0 15,-28 0-15,-28 0 16,27 0-16,29 0 16,-28 0-16,0 0 15,0 0-15,28 0 16,-28 0-16,84 28 16,-84 1-16,85-1 15,-85-28-15,28 56 16,-29-27-1,-27-29-15,0 28 16,-1-28 0,-28 0-1,-28 28 48,29-28-16,27 0-47,-28 0 15,57 0-15,57 0 16,-58 0-16,1 0 0,-28 0 16,28 0-16,-57 29 62,0-29-31,-28 28-15,0 0 0,0 0 15,0 1-16,-28-29-15,0 0 16,-29 0-16,29 0 16,-57 0-16,28 0 15,29 0-15,-28 0 16,-1 0-16,1 0 16,-29 0-16,56 0 15,-27 0-15,-29 0 16,57 0-1,-57 0-15,0 0 16,29 0-16,-29 0 16,0 0-16,0 0 15,-28 0-15,0 0 16,28 0-16,29 0 16,-57 0-1,28 0-15,57 0 0,-29 0 16,-28 0-16,29 28 15,27-28 1,-55 28-16,27-28 16,1 0-16,-29 28 15,28-28-15,29 0 16,-29 0 0,-27 0-16,27 0 15,-28 0-15,29 0 16,-29 0-16,-28 0 15,0 0-15,28 0 16,-56 0-16,56 0 16,-28 0-16,28 0 15,28 0-15,-27 0 16,55 0-16,1 0 16,-29 0-16,29 0 15,-28 0 1,27-28-16,-27 28 15,28 0 1,-1 0-16,-27 0 0,-1 0 16,1 0-1,-1 0-15,-56 0 16,85 0-16,-57 0 16,57 0-16,-57 0 15,28 0-15,1 0 31,-29 0-31,0 0 16,57 0-16,-57 0 16,-28 0-16,57 0 15,-58 0-15,1 0 16,85 0-16,-57 0 16,-28 0-16,28 0 15,29 0-15,-29 0 0,0 0 16,29 0-16,-29 0 15,0 0-15,0 0 16,0 0-16,1 0 16,-1 0-16,0 0 15,0 0-15,-28 0 32,85 0-32,-57 0 15,57 0-15,-57 0 16,28 0-16,1 0 15,-29 0-15,-28 0 16,57 0-16,-1 28 16,-28-28-16,29 0 15,-29 0-15,28 0 0,1 0 16,-29 0-16,28 0 16,1 29-16,-57-29 15,28 0-15,-56 0 16,28 0-16,56 0 15,-28 0-15,-28 0 16,57 0-16,-1 0 16,-28 0-16,29 0 15,27 0 1,-27 0-16,28 0 16,-29 28-16,29-28 15,-29 28-15,29-28 16,0 0-1,-29 0-15,1 0 16,-1 28 0,1-28-16,-1 0 15,29 0 1,0 0-16,-29 0 16,29 0-16,-1 0 15,1 0-15,-28 0 16,27 0-1,1 0-15,0 0 16,0 0 187,-1 0-187,-27 0-1,27 0-15,-27 0 16,28 0 0,-1 0-16,-27 0 15,28 0 1,-1 0 0,1 0-1,0 0 1,0 0-16,-29 0 15,0 0-15,29 0 0,-28 0 16,27 0-16,-27 0 16,-1 0-1</inkml:trace>
</inkml:ink>
</file>

<file path=ppt/ink/ink2.xml><?xml version="1.0" encoding="utf-8"?>
<inkml:ink xmlns:inkml="http://www.w3.org/2003/InkML">
  <inkml:definitions>
    <inkml:context xml:id="ctx0">
      <inkml:inkSource xml:id="inkSrc0">
        <inkml:traceFormat>
          <inkml:channel name="X" type="integer" max="4800" units="cm"/>
          <inkml:channel name="Y" type="integer" max="1350" units="cm"/>
          <inkml:channel name="T" type="integer" max="2.14748E9" units="dev"/>
        </inkml:traceFormat>
        <inkml:channelProperties>
          <inkml:channelProperty channel="X" name="resolution" value="139.53488" units="1/cm"/>
          <inkml:channelProperty channel="Y" name="resolution" value="69.94819" units="1/cm"/>
          <inkml:channelProperty channel="T" name="resolution" value="1" units="1/dev"/>
        </inkml:channelProperties>
      </inkml:inkSource>
      <inkml:timestamp xml:id="ts0" timeString="2024-10-07T07:55:12.46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2205 9723 0,'28'0'78,"1"0"-78,27 0 15,29 0-15,-29 0 16,29 0-16,28 0 16,-56 0-16,84 0 15,-28 0 1,-56 0-16,28 0 15,-1 0-15,-27 0 16,28 0-16,-29-29 16,1 29-16,-29 0 15,57-28-15,-29 28 16,1 0-16,28 0 16,28 0-16,-85 0 0,85 0 15,-28 0-15,-28 0 16,27 0-1,1-28-15,0 28 0,-28 0 16,27-28 0,1-1-16,-57 29 15,57 0-15,-28 0 0,-1 0 16,29 0-16,-28 0 16,27 0-16,1 0 15,0 0-15,-28 0 16,27 0-16,1 0 15,-28 0-15,28 0 16,28 0 0,-85 0-16,57 0 15,0 0-15,-29 0 16,57 0-16,-28 0 16,-28 0-16,56 0 15,-29 0 1,-27 0-16,56 0 15,-56 0-15,-1 0 0,29 0 16,0 0-16,28 0 16,-57 0-16,29 0 15,56-28-15,-56 28 16,0 0-16,85-28 16,-85 0-16,28 28 15,0 0 1,-29 0-16,-55 0 15,56 0-15,-57 0 16,0 0-16,29 0 16,-1 0-16,1 0 15,-1 0-15,1 0 16,28 0-16,-57 0 16,57 0-16,-29 0 15,29 0-15,-28 0 16,56 0-16,-29 0 15,58 0-15,-57 0 16,56 0-16,-56 28 16,28 0-16,-28-28 15,-57 0 1,57 0-16,-29 0 16,1 0-16,28 0 15,-29 0-15,29 0 16,0 0-16,-29 0 15,29 0-15,-28 0 16,27 0-16,30 0 16,-30 0-16,29 0 15,-56 0-15,28 0 16,0 0-16,-29 0 16,29 0-16,-57 0 15,0 0-15,29 0 16,0 0-1,-1 0-15,-28 0 0,29 0 16,-1 0-16,29 0 16,28 0-16,0 0 15,29 0-15,-1 0 16,0 0-16,1 0 16,-29 0-16,56 0 15,-55 0 1,27 0-1,-28 0-15,28 0 16,-56 0-16,0 0 16,0 0-16,-57 0 15,29 0-15,-29 0 16,28 0 0,-27 0-16,27 0 15,-28 0-15,1 0 16,27 0-16,1 0 15,56 0-15,-57 0 16,29 0-16,-28 0 16,-1 0-16,57 0 15,-28 28 1,28-28-16,-28 29 16,0-29-1,28 0-15,-28 0 16,0 0-16,-1 0 15,29 0-15,-28 0 16,28-29-16,-28 29 16,56 0-16,-56-28 0,57 28 15,-58 0-15,58 0 16,-57 0-16,56 0 16,-28 0-16,28 0 15,-28-28-15,1 0 16,-58 28-16,1 0 15,-1 0-15,29 0 0,-29 0 16,-27 0 0,-1 0-16,0 0 15,29 0 1,-29 0-16,0 0 16,29 0-1,-29 0 1,29 0-16,-29 0 15,57 0-15,-29 0 16,29 0-16,28 0 16,0 0-16,-28 0 15,56 0-15,-56 0 16,0 0-16,28 0 16,-56 0-16,27 0 0,1 0 15,-56 0-15,55 0 16,1 0-16,-57-29 15,29 29-15,0 0 16,-29 0 0,0 0-1,0 0 1,1 0-16,27 0 16,1 0-16,-1 0 15,1 0-15,56 0 16,-28 0-16,-1 0 15,1 0-15,28 0 16,0 0-16,-56 0 16,-1 0-16,58 0 0,-58 0 15,1 0-15,-1 0 16,-28 0-16,29 0 16,-29 0-16,85 0 15,0 0-15,-28 0 16,0 0-16,28 0 31,0 0-31,-28 0 16,-57 0-16,1 0 15,-1 0-15,0 0 16,0 0 0,29 0 62,-1 0-63,-27 0 17,-1 0 14,0 0-30,1 0 0,-1 0-1,57 0 17,-57 0 14,0 29-14,0-29-32,1 0 15,-1 28 1,28-28 0,-27 0-1,-1 0 1,0 0 15,1 0-31,-1 0 16,0 0-16,0 0 15,1 0-15,-1 0 16,0 0-16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D84EC2-019F-4FB3-BC75-68115CDD1AED}" type="datetimeFigureOut">
              <a:rPr lang="de-DE" smtClean="0"/>
              <a:t>07.10.2024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68D2EA-4E16-4C08-ADC9-0E2971226C28}" type="slidenum">
              <a:rPr lang="de-DE" smtClean="0"/>
              <a:t>‹Nr.›</a:t>
            </a:fld>
            <a:endParaRPr lang="de-DE"/>
          </a:p>
        </p:txBody>
      </p:sp>
    </p:spTree>
    <p:extLst>
      <p:ext uri="{BB962C8B-B14F-4D97-AF65-F5344CB8AC3E}">
        <p14:creationId xmlns:p14="http://schemas.microsoft.com/office/powerpoint/2010/main" val="3585410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tudyflix.de/informatik/algorithmus-4244"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studyflix.de/biologie/nervenzelle-2737"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KI = Künstliche</a:t>
            </a:r>
            <a:r>
              <a:rPr lang="de-DE" baseline="0" dirty="0"/>
              <a:t> Intelligenz </a:t>
            </a:r>
            <a:r>
              <a:rPr lang="de-DE" baseline="0" dirty="0">
                <a:sym typeface="Wingdings" panose="05000000000000000000" pitchFamily="2" charset="2"/>
              </a:rPr>
              <a:t> funktionsweise wie unser Gehirn</a:t>
            </a:r>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71A988-13EA-453E-B31C-E0A019984D2E}" type="slidenum">
              <a:rPr kumimoji="0" lang="de-DE" sz="1200" b="0" i="0" u="none" strike="noStrike" kern="1200" cap="none" spc="0" normalizeH="0" baseline="0" noProof="0" smtClean="0">
                <a:ln>
                  <a:noFill/>
                </a:ln>
                <a:solidFill>
                  <a:srgbClr val="00306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a:ln>
                <a:noFill/>
              </a:ln>
              <a:solidFill>
                <a:srgbClr val="003064"/>
              </a:solidFill>
              <a:effectLst/>
              <a:uLnTx/>
              <a:uFillTx/>
              <a:latin typeface="Arial"/>
              <a:ea typeface="+mn-ea"/>
              <a:cs typeface="+mn-cs"/>
            </a:endParaRPr>
          </a:p>
        </p:txBody>
      </p:sp>
    </p:spTree>
    <p:extLst>
      <p:ext uri="{BB962C8B-B14F-4D97-AF65-F5344CB8AC3E}">
        <p14:creationId xmlns:p14="http://schemas.microsoft.com/office/powerpoint/2010/main" val="4027469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5465D-0FF1-DA49-D380-CDB5E1A909A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62EB76E-3A30-891E-00BB-80E5E24CA01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0748EB5-CF61-95D3-EF59-738F3895A968}"/>
              </a:ext>
            </a:extLst>
          </p:cNvPr>
          <p:cNvSpPr>
            <a:spLocks noGrp="1"/>
          </p:cNvSpPr>
          <p:nvPr>
            <p:ph type="body" idx="1"/>
          </p:nvPr>
        </p:nvSpPr>
        <p:spPr/>
        <p:txBody>
          <a:bodyPr/>
          <a:lstStyle/>
          <a:p>
            <a:r>
              <a:rPr lang="de-DE" dirty="0"/>
              <a:t>KI = Künstliche</a:t>
            </a:r>
            <a:r>
              <a:rPr lang="de-DE" baseline="0" dirty="0"/>
              <a:t> Intelligenz </a:t>
            </a:r>
            <a:r>
              <a:rPr lang="de-DE" baseline="0" dirty="0">
                <a:sym typeface="Wingdings" panose="05000000000000000000" pitchFamily="2" charset="2"/>
              </a:rPr>
              <a:t> funktionsweise wie unser </a:t>
            </a:r>
            <a:r>
              <a:rPr lang="de-DE" baseline="0" dirty="0" smtClean="0">
                <a:sym typeface="Wingdings" panose="05000000000000000000" pitchFamily="2" charset="2"/>
              </a:rPr>
              <a:t>Gehirn</a:t>
            </a:r>
          </a:p>
          <a:p>
            <a:endParaRPr lang="de-DE" baseline="0" dirty="0" smtClean="0">
              <a:sym typeface="Wingdings" panose="05000000000000000000" pitchFamily="2" charset="2"/>
            </a:endParaRPr>
          </a:p>
          <a:p>
            <a:r>
              <a:rPr lang="de-DE" dirty="0" smtClean="0"/>
              <a:t>Künstliche Intelligenz bezeichnet Systeme oder Maschinen, die menschliche Intelligenzprozesse simulieren. Diese Technologien können lernen, Probleme lösen und Entscheidungen treffen. Im Bildungsbereich gewinnt KI zunehmend an Bedeutung, da sie Lehrkräfte und Lernende unterstützen kann. KI kann personalisierte Lernwege schaffen, den Zugang zu Informationen erleichtern und administrative Aufgaben automatisieren. In dieser Fortbildung werden wir uns mit den verschiedenen Facetten der KI, insbesondere </a:t>
            </a:r>
            <a:r>
              <a:rPr lang="de-DE" dirty="0" err="1" smtClean="0"/>
              <a:t>Chatbots</a:t>
            </a:r>
            <a:r>
              <a:rPr lang="de-DE" dirty="0" smtClean="0"/>
              <a:t>, auseinandersetzen und deren Potenzial sowie Herausforderungen im Unterricht diskutieren.</a:t>
            </a:r>
            <a:endParaRPr lang="de-DE" baseline="0" dirty="0">
              <a:sym typeface="Wingdings" panose="05000000000000000000" pitchFamily="2" charset="2"/>
            </a:endParaRPr>
          </a:p>
          <a:p>
            <a:endParaRPr lang="de-DE" dirty="0"/>
          </a:p>
        </p:txBody>
      </p:sp>
      <p:sp>
        <p:nvSpPr>
          <p:cNvPr id="4" name="Foliennummernplatzhalter 3">
            <a:extLst>
              <a:ext uri="{FF2B5EF4-FFF2-40B4-BE49-F238E27FC236}">
                <a16:creationId xmlns:a16="http://schemas.microsoft.com/office/drawing/2014/main" id="{08FCB2DA-5836-2065-0A8C-0208AA21319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71A988-13EA-453E-B31C-E0A019984D2E}" type="slidenum">
              <a:rPr kumimoji="0" lang="de-DE" sz="1200" b="0" i="0" u="none" strike="noStrike" kern="1200" cap="none" spc="0" normalizeH="0" baseline="0" noProof="0" smtClean="0">
                <a:ln>
                  <a:noFill/>
                </a:ln>
                <a:solidFill>
                  <a:srgbClr val="00306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srgbClr val="003064"/>
              </a:solidFill>
              <a:effectLst/>
              <a:uLnTx/>
              <a:uFillTx/>
              <a:latin typeface="Arial"/>
              <a:ea typeface="+mn-ea"/>
              <a:cs typeface="+mn-cs"/>
            </a:endParaRPr>
          </a:p>
        </p:txBody>
      </p:sp>
    </p:spTree>
    <p:extLst>
      <p:ext uri="{BB962C8B-B14F-4D97-AF65-F5344CB8AC3E}">
        <p14:creationId xmlns:p14="http://schemas.microsoft.com/office/powerpoint/2010/main" val="3382187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KI = Künstliche</a:t>
            </a:r>
            <a:r>
              <a:rPr lang="de-DE" baseline="0" dirty="0"/>
              <a:t> Intelligenz </a:t>
            </a:r>
            <a:r>
              <a:rPr lang="de-DE" baseline="0" dirty="0">
                <a:sym typeface="Wingdings" panose="05000000000000000000" pitchFamily="2" charset="2"/>
              </a:rPr>
              <a:t> funktionsweise wie unser Gehirn</a:t>
            </a:r>
          </a:p>
          <a:p>
            <a:r>
              <a:rPr lang="de-DE" sz="1200" b="0" i="0" kern="1200" dirty="0">
                <a:solidFill>
                  <a:schemeClr val="tx1"/>
                </a:solidFill>
                <a:effectLst/>
                <a:latin typeface="+mn-lt"/>
                <a:ea typeface="+mn-ea"/>
                <a:cs typeface="+mn-cs"/>
              </a:rPr>
              <a:t>künstliche </a:t>
            </a:r>
            <a:r>
              <a:rPr lang="de-DE" sz="1200" b="1" i="0" kern="1200" dirty="0">
                <a:solidFill>
                  <a:schemeClr val="tx1"/>
                </a:solidFill>
                <a:effectLst/>
                <a:latin typeface="+mn-lt"/>
                <a:ea typeface="+mn-ea"/>
                <a:cs typeface="+mn-cs"/>
              </a:rPr>
              <a:t>Neuronen</a:t>
            </a:r>
            <a:r>
              <a:rPr lang="de-DE" sz="1200" b="0" i="0" kern="1200" dirty="0">
                <a:solidFill>
                  <a:schemeClr val="tx1"/>
                </a:solidFill>
                <a:effectLst/>
                <a:latin typeface="+mn-lt"/>
                <a:ea typeface="+mn-ea"/>
                <a:cs typeface="+mn-cs"/>
              </a:rPr>
              <a:t> ahmen durch </a:t>
            </a:r>
            <a:r>
              <a:rPr lang="de-DE" sz="1200" b="1" i="0" u="none" strike="noStrike" kern="1200" dirty="0">
                <a:solidFill>
                  <a:schemeClr val="tx1"/>
                </a:solidFill>
                <a:effectLst/>
                <a:latin typeface="+mn-lt"/>
                <a:ea typeface="+mn-ea"/>
                <a:cs typeface="+mn-cs"/>
                <a:hlinkClick r:id="rId3"/>
              </a:rPr>
              <a:t>Algorithmen </a:t>
            </a:r>
            <a:r>
              <a:rPr lang="de-DE" sz="1200" b="0" i="0" kern="1200" dirty="0">
                <a:solidFill>
                  <a:schemeClr val="tx1"/>
                </a:solidFill>
                <a:effectLst/>
                <a:latin typeface="+mn-lt"/>
                <a:ea typeface="+mn-ea"/>
                <a:cs typeface="+mn-cs"/>
              </a:rPr>
              <a:t>die </a:t>
            </a:r>
            <a:r>
              <a:rPr lang="de-DE" sz="1200" b="1" i="0" u="none" strike="noStrike" kern="1200" dirty="0">
                <a:solidFill>
                  <a:schemeClr val="tx1"/>
                </a:solidFill>
                <a:effectLst/>
                <a:latin typeface="+mn-lt"/>
                <a:ea typeface="+mn-ea"/>
                <a:cs typeface="+mn-cs"/>
                <a:hlinkClick r:id="rId4"/>
              </a:rPr>
              <a:t>Nervenzellen </a:t>
            </a:r>
            <a:r>
              <a:rPr lang="de-DE" sz="1200" b="0" i="0" kern="1200" dirty="0">
                <a:solidFill>
                  <a:schemeClr val="tx1"/>
                </a:solidFill>
                <a:effectLst/>
                <a:latin typeface="+mn-lt"/>
                <a:ea typeface="+mn-ea"/>
                <a:cs typeface="+mn-cs"/>
              </a:rPr>
              <a:t>im Gehirn nach</a:t>
            </a:r>
          </a:p>
          <a:p>
            <a:r>
              <a:rPr lang="de-DE" sz="1200" b="0" i="0" kern="1200" dirty="0">
                <a:solidFill>
                  <a:schemeClr val="tx1"/>
                </a:solidFill>
                <a:effectLst/>
                <a:latin typeface="+mn-lt"/>
                <a:ea typeface="+mn-ea"/>
                <a:cs typeface="+mn-cs"/>
              </a:rPr>
              <a:t>Dabei lernt das neuronale Netzwerk ständig dazu und kann sich selbst verbessern</a:t>
            </a:r>
          </a:p>
          <a:p>
            <a:endParaRPr lang="de-DE" sz="1200" b="0" i="0" kern="1200" dirty="0">
              <a:solidFill>
                <a:schemeClr val="tx1"/>
              </a:solidFill>
              <a:effectLst/>
              <a:latin typeface="+mn-lt"/>
              <a:ea typeface="+mn-ea"/>
              <a:cs typeface="+mn-cs"/>
            </a:endParaRPr>
          </a:p>
          <a:p>
            <a:r>
              <a:rPr lang="de-DE" sz="1200" b="0" i="0" kern="1200" dirty="0">
                <a:solidFill>
                  <a:schemeClr val="tx1"/>
                </a:solidFill>
                <a:effectLst/>
                <a:latin typeface="+mn-lt"/>
                <a:ea typeface="+mn-ea"/>
                <a:cs typeface="+mn-cs"/>
              </a:rPr>
              <a:t>Du kannst ein künstliches neuronales Netzwerk in 3 Schichten aufteilen: in die </a:t>
            </a:r>
            <a:r>
              <a:rPr lang="de-DE" sz="1200" b="1" i="0" kern="1200" dirty="0">
                <a:solidFill>
                  <a:schemeClr val="tx1"/>
                </a:solidFill>
                <a:effectLst/>
                <a:latin typeface="+mn-lt"/>
                <a:ea typeface="+mn-ea"/>
                <a:cs typeface="+mn-cs"/>
              </a:rPr>
              <a:t>Eingabeschicht</a:t>
            </a:r>
            <a:r>
              <a:rPr lang="de-DE" sz="1200" b="0" i="0" kern="1200" dirty="0">
                <a:solidFill>
                  <a:schemeClr val="tx1"/>
                </a:solidFill>
                <a:effectLst/>
                <a:latin typeface="+mn-lt"/>
                <a:ea typeface="+mn-ea"/>
                <a:cs typeface="+mn-cs"/>
              </a:rPr>
              <a:t> (Input Layer), die </a:t>
            </a:r>
            <a:r>
              <a:rPr lang="de-DE" sz="1200" b="1" i="0" kern="1200" dirty="0">
                <a:solidFill>
                  <a:schemeClr val="tx1"/>
                </a:solidFill>
                <a:effectLst/>
                <a:latin typeface="+mn-lt"/>
                <a:ea typeface="+mn-ea"/>
                <a:cs typeface="+mn-cs"/>
              </a:rPr>
              <a:t>verborgene Schicht</a:t>
            </a:r>
            <a:r>
              <a:rPr lang="de-DE" sz="1200" b="0" i="0" kern="1200" dirty="0">
                <a:solidFill>
                  <a:schemeClr val="tx1"/>
                </a:solidFill>
                <a:effectLst/>
                <a:latin typeface="+mn-lt"/>
                <a:ea typeface="+mn-ea"/>
                <a:cs typeface="+mn-cs"/>
              </a:rPr>
              <a:t> (Hidden Layer) und die </a:t>
            </a:r>
            <a:r>
              <a:rPr lang="de-DE" sz="1200" b="1" i="0" kern="1200" dirty="0">
                <a:solidFill>
                  <a:schemeClr val="tx1"/>
                </a:solidFill>
                <a:effectLst/>
                <a:latin typeface="+mn-lt"/>
                <a:ea typeface="+mn-ea"/>
                <a:cs typeface="+mn-cs"/>
              </a:rPr>
              <a:t>Ausgabeschicht</a:t>
            </a:r>
            <a:r>
              <a:rPr lang="de-DE" sz="1200" b="0" i="0" kern="1200" dirty="0">
                <a:solidFill>
                  <a:schemeClr val="tx1"/>
                </a:solidFill>
                <a:effectLst/>
                <a:latin typeface="+mn-lt"/>
                <a:ea typeface="+mn-ea"/>
                <a:cs typeface="+mn-cs"/>
              </a:rPr>
              <a:t> (Output Layer).</a:t>
            </a:r>
          </a:p>
          <a:p>
            <a:r>
              <a:rPr lang="de-DE" sz="1200" b="1" kern="1200" dirty="0">
                <a:solidFill>
                  <a:schemeClr val="tx1"/>
                </a:solidFill>
                <a:effectLst/>
                <a:latin typeface="+mn-lt"/>
                <a:ea typeface="+mn-ea"/>
                <a:cs typeface="+mn-cs"/>
              </a:rPr>
              <a:t/>
            </a:r>
            <a:br>
              <a:rPr lang="de-DE" sz="1200" b="1" kern="1200" dirty="0">
                <a:solidFill>
                  <a:schemeClr val="tx1"/>
                </a:solidFill>
                <a:effectLst/>
                <a:latin typeface="+mn-lt"/>
                <a:ea typeface="+mn-ea"/>
                <a:cs typeface="+mn-cs"/>
              </a:rPr>
            </a:br>
            <a:r>
              <a:rPr lang="de-DE" sz="1200" b="1" kern="1200" dirty="0">
                <a:solidFill>
                  <a:schemeClr val="tx1"/>
                </a:solidFill>
                <a:effectLst/>
                <a:latin typeface="+mn-lt"/>
                <a:ea typeface="+mn-ea"/>
                <a:cs typeface="+mn-cs"/>
              </a:rPr>
              <a:t>Eingabeschicht: </a:t>
            </a:r>
            <a:r>
              <a:rPr lang="de-DE" dirty="0"/>
              <a:t>Die Neuronen dieser Schicht nehmen die Informationen aus der Außenwelt auf. Dann geben sie die Informationen gewichtet an die verborgene Schicht weiter.</a:t>
            </a:r>
            <a:br>
              <a:rPr lang="de-DE" dirty="0"/>
            </a:br>
            <a:r>
              <a:rPr lang="de-DE" dirty="0"/>
              <a:t/>
            </a:r>
            <a:br>
              <a:rPr lang="de-DE" dirty="0"/>
            </a:br>
            <a:r>
              <a:rPr lang="de-DE" sz="1200" b="1" kern="1200" dirty="0">
                <a:solidFill>
                  <a:schemeClr val="tx1"/>
                </a:solidFill>
                <a:effectLst/>
                <a:latin typeface="+mn-lt"/>
                <a:ea typeface="+mn-ea"/>
                <a:cs typeface="+mn-cs"/>
              </a:rPr>
              <a:t>Verborgene Schicht: </a:t>
            </a:r>
            <a:r>
              <a:rPr lang="de-DE" dirty="0"/>
              <a:t>Im Gegensatz zu der Ein- und Ausgabeschicht kann die verborgene Schicht aus beliebig vielen Neuronen-Ebenen bestehen. Hier werden die empfangenen Informationen weitergereicht und in jeder Ebene der Schicht neu gewichtet. Da die genaue Gewichtung und Verarbeitung der Informationen jedoch nicht sichtbar ist, heißt die Schicht verborgen. Du kannst sie deshalb auch </a:t>
            </a:r>
            <a:r>
              <a:rPr lang="de-DE" b="1" dirty="0">
                <a:effectLst/>
              </a:rPr>
              <a:t>„Black Box“</a:t>
            </a:r>
            <a:r>
              <a:rPr lang="de-DE" dirty="0"/>
              <a:t> nennen.</a:t>
            </a:r>
            <a:br>
              <a:rPr lang="de-DE" dirty="0"/>
            </a:br>
            <a:r>
              <a:rPr lang="de-DE" dirty="0"/>
              <a:t>Gibt es hier besonders viele Ebenen, sprichst du auch von </a:t>
            </a:r>
            <a:r>
              <a:rPr lang="de-DE" b="1" dirty="0" err="1">
                <a:effectLst/>
              </a:rPr>
              <a:t>Deep</a:t>
            </a:r>
            <a:r>
              <a:rPr lang="de-DE" b="1" dirty="0">
                <a:effectLst/>
              </a:rPr>
              <a:t> Learning</a:t>
            </a:r>
            <a:r>
              <a:rPr lang="de-DE" dirty="0"/>
              <a:t>.</a:t>
            </a:r>
            <a:br>
              <a:rPr lang="de-DE" dirty="0"/>
            </a:br>
            <a:r>
              <a:rPr lang="de-DE" dirty="0"/>
              <a:t/>
            </a:r>
            <a:br>
              <a:rPr lang="de-DE" dirty="0"/>
            </a:br>
            <a:r>
              <a:rPr lang="de-DE" sz="1200" b="1" kern="1200" dirty="0">
                <a:solidFill>
                  <a:schemeClr val="tx1"/>
                </a:solidFill>
                <a:effectLst/>
                <a:latin typeface="+mn-lt"/>
                <a:ea typeface="+mn-ea"/>
                <a:cs typeface="+mn-cs"/>
              </a:rPr>
              <a:t>Ausgabeschicht: </a:t>
            </a:r>
            <a:r>
              <a:rPr lang="de-DE" dirty="0"/>
              <a:t>Die Neuronen geben die verarbeiteten Informationen als Ergebnis aus. Ein Ergebnis kann beispielsweise eine Wahrscheinlichkeitsverteilung sein. Durch diese Verteilungen können anschließend Entscheidungen abgeleitet werden.</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71A988-13EA-453E-B31C-E0A019984D2E}" type="slidenum">
              <a:rPr kumimoji="0" lang="de-DE" sz="1200" b="0" i="0" u="none" strike="noStrike" kern="1200" cap="none" spc="0" normalizeH="0" baseline="0" noProof="0" smtClean="0">
                <a:ln>
                  <a:noFill/>
                </a:ln>
                <a:solidFill>
                  <a:srgbClr val="00306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srgbClr val="003064"/>
              </a:solidFill>
              <a:effectLst/>
              <a:uLnTx/>
              <a:uFillTx/>
              <a:latin typeface="Arial"/>
              <a:ea typeface="+mn-ea"/>
              <a:cs typeface="+mn-cs"/>
            </a:endParaRPr>
          </a:p>
        </p:txBody>
      </p:sp>
    </p:spTree>
    <p:extLst>
      <p:ext uri="{BB962C8B-B14F-4D97-AF65-F5344CB8AC3E}">
        <p14:creationId xmlns:p14="http://schemas.microsoft.com/office/powerpoint/2010/main" val="2380380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a:solidFill>
                  <a:schemeClr val="tx1"/>
                </a:solidFill>
                <a:effectLst/>
                <a:latin typeface="+mn-lt"/>
                <a:ea typeface="+mn-ea"/>
                <a:cs typeface="+mn-cs"/>
              </a:rPr>
              <a:t>Algorithmus gelernt hat, welche Zeichenfolgen in einem Text häufig aufeinander folgen.</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71A988-13EA-453E-B31C-E0A019984D2E}" type="slidenum">
              <a:rPr kumimoji="0" lang="de-DE" sz="1200" b="0" i="0" u="none" strike="noStrike" kern="1200" cap="none" spc="0" normalizeH="0" baseline="0" noProof="0" smtClean="0">
                <a:ln>
                  <a:noFill/>
                </a:ln>
                <a:solidFill>
                  <a:srgbClr val="00306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srgbClr val="003064"/>
              </a:solidFill>
              <a:effectLst/>
              <a:uLnTx/>
              <a:uFillTx/>
              <a:latin typeface="Arial"/>
              <a:ea typeface="+mn-ea"/>
              <a:cs typeface="+mn-cs"/>
            </a:endParaRPr>
          </a:p>
        </p:txBody>
      </p:sp>
    </p:spTree>
    <p:extLst>
      <p:ext uri="{BB962C8B-B14F-4D97-AF65-F5344CB8AC3E}">
        <p14:creationId xmlns:p14="http://schemas.microsoft.com/office/powerpoint/2010/main" val="533959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0">
              <a:buFont typeface="Arial" panose="020B0604020202020204" pitchFamily="34" charset="0"/>
              <a:buNone/>
            </a:pPr>
            <a:r>
              <a:rPr lang="de-DE" dirty="0"/>
              <a:t>Anwendung / wie nutze ich das: </a:t>
            </a:r>
          </a:p>
          <a:p>
            <a:pPr marL="285750" lvl="0" indent="-285750">
              <a:buFont typeface="Arial" panose="020B0604020202020204" pitchFamily="34" charset="0"/>
              <a:buChar char="•"/>
            </a:pPr>
            <a:r>
              <a:rPr lang="de-DE" sz="1200" dirty="0"/>
              <a:t>Einbeziehung der didaktischen Möglichkeiten in den Fachunterricht</a:t>
            </a:r>
          </a:p>
          <a:p>
            <a:pPr marL="285750" indent="-285750">
              <a:buFont typeface="Arial" panose="020B0604020202020204" pitchFamily="34" charset="0"/>
              <a:buChar char="•"/>
            </a:pPr>
            <a:r>
              <a:rPr lang="de-DE" sz="1200" dirty="0"/>
              <a:t>Aufklärung über aktuelle rechtliche Rahmenbedingungen</a:t>
            </a:r>
          </a:p>
          <a:p>
            <a:pPr marL="0" indent="0">
              <a:buNone/>
            </a:pPr>
            <a:endParaRPr lang="de-DE" dirty="0"/>
          </a:p>
          <a:p>
            <a:pPr marL="0" indent="0">
              <a:buNone/>
            </a:pPr>
            <a:r>
              <a:rPr lang="de-DE" dirty="0"/>
              <a:t>Technologisch / wie funktioniert</a:t>
            </a:r>
            <a:r>
              <a:rPr lang="de-DE" baseline="0" dirty="0"/>
              <a:t> das: </a:t>
            </a:r>
          </a:p>
          <a:p>
            <a:pPr marL="285750" lvl="1" indent="-285750">
              <a:buFont typeface="Arial" panose="020B0604020202020204" pitchFamily="34" charset="0"/>
              <a:buChar char="•"/>
            </a:pPr>
            <a:r>
              <a:rPr lang="de-DE" sz="1600" dirty="0"/>
              <a:t>Erklärung von künstlicher Intelligenz und Training</a:t>
            </a:r>
          </a:p>
          <a:p>
            <a:pPr marL="285750" lvl="1" indent="-285750">
              <a:buFont typeface="Arial" panose="020B0604020202020204" pitchFamily="34" charset="0"/>
              <a:buChar char="•"/>
            </a:pPr>
            <a:r>
              <a:rPr lang="de-DE" sz="1600" dirty="0"/>
              <a:t>Aufklärung über Funktionsweise Sprachmodelle</a:t>
            </a:r>
          </a:p>
          <a:p>
            <a:pPr marL="0" indent="0">
              <a:buNone/>
            </a:pPr>
            <a:endParaRPr lang="de-DE" dirty="0"/>
          </a:p>
          <a:p>
            <a:pPr marL="0" indent="0">
              <a:buNone/>
            </a:pPr>
            <a:r>
              <a:rPr lang="de-DE" dirty="0"/>
              <a:t>Gesellschaft + </a:t>
            </a:r>
            <a:r>
              <a:rPr lang="de-DE" dirty="0" err="1"/>
              <a:t>kultur</a:t>
            </a:r>
            <a:r>
              <a:rPr lang="de-DE" dirty="0"/>
              <a:t> / wie wirkt das:</a:t>
            </a:r>
          </a:p>
          <a:p>
            <a:pPr marL="285750" indent="-285750">
              <a:buFont typeface="Arial" panose="020B0604020202020204" pitchFamily="34" charset="0"/>
              <a:buChar char="•"/>
            </a:pPr>
            <a:r>
              <a:rPr lang="de-DE" sz="1200" dirty="0"/>
              <a:t>Notwendigkeit der Vermittlung von </a:t>
            </a:r>
            <a:br>
              <a:rPr lang="de-DE" sz="1200" dirty="0"/>
            </a:br>
            <a:r>
              <a:rPr lang="de-DE" sz="1200" dirty="0"/>
              <a:t>Medienkompetenz als „Zukunftskompetenz“</a:t>
            </a:r>
          </a:p>
          <a:p>
            <a:pPr marL="285750" indent="-285750">
              <a:buFont typeface="Arial" panose="020B0604020202020204" pitchFamily="34" charset="0"/>
              <a:buChar char="•"/>
            </a:pPr>
            <a:r>
              <a:rPr lang="de-DE" sz="1200" dirty="0"/>
              <a:t>Veränderungen der Lehr/Lern- und Prüfungskultur</a:t>
            </a:r>
          </a:p>
          <a:p>
            <a:pPr marL="0" indent="0">
              <a:buNone/>
            </a:pP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71A988-13EA-453E-B31C-E0A019984D2E}" type="slidenum">
              <a:rPr kumimoji="0" lang="de-DE" sz="1200" b="0" i="0" u="none" strike="noStrike" kern="1200" cap="none" spc="0" normalizeH="0" baseline="0" noProof="0" smtClean="0">
                <a:ln>
                  <a:noFill/>
                </a:ln>
                <a:solidFill>
                  <a:srgbClr val="00306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srgbClr val="003064"/>
              </a:solidFill>
              <a:effectLst/>
              <a:uLnTx/>
              <a:uFillTx/>
              <a:latin typeface="Arial"/>
              <a:ea typeface="+mn-ea"/>
              <a:cs typeface="+mn-cs"/>
            </a:endParaRPr>
          </a:p>
        </p:txBody>
      </p:sp>
    </p:spTree>
    <p:extLst>
      <p:ext uri="{BB962C8B-B14F-4D97-AF65-F5344CB8AC3E}">
        <p14:creationId xmlns:p14="http://schemas.microsoft.com/office/powerpoint/2010/main" val="1839090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Hierauf kommen wir später zurück</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71A988-13EA-453E-B31C-E0A019984D2E}" type="slidenum">
              <a:rPr kumimoji="0" lang="de-DE" sz="1200" b="0" i="0" u="none" strike="noStrike" kern="1200" cap="none" spc="0" normalizeH="0" baseline="0" noProof="0" smtClean="0">
                <a:ln>
                  <a:noFill/>
                </a:ln>
                <a:solidFill>
                  <a:srgbClr val="00306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srgbClr val="003064"/>
              </a:solidFill>
              <a:effectLst/>
              <a:uLnTx/>
              <a:uFillTx/>
              <a:latin typeface="Arial"/>
              <a:ea typeface="+mn-ea"/>
              <a:cs typeface="+mn-cs"/>
            </a:endParaRPr>
          </a:p>
        </p:txBody>
      </p:sp>
    </p:spTree>
    <p:extLst>
      <p:ext uri="{BB962C8B-B14F-4D97-AF65-F5344CB8AC3E}">
        <p14:creationId xmlns:p14="http://schemas.microsoft.com/office/powerpoint/2010/main" val="1717144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Barcode für </a:t>
            </a:r>
            <a:r>
              <a:rPr lang="de-DE" dirty="0" err="1" smtClean="0"/>
              <a:t>Fobizz</a:t>
            </a:r>
            <a:endParaRPr lang="de-DE" dirty="0"/>
          </a:p>
        </p:txBody>
      </p:sp>
      <p:sp>
        <p:nvSpPr>
          <p:cNvPr id="4" name="Foliennummernplatzhalter 3"/>
          <p:cNvSpPr>
            <a:spLocks noGrp="1"/>
          </p:cNvSpPr>
          <p:nvPr>
            <p:ph type="sldNum" sz="quarter" idx="10"/>
          </p:nvPr>
        </p:nvSpPr>
        <p:spPr/>
        <p:txBody>
          <a:bodyPr/>
          <a:lstStyle/>
          <a:p>
            <a:fld id="{6868D2EA-4E16-4C08-ADC9-0E2971226C28}" type="slidenum">
              <a:rPr lang="de-DE" smtClean="0"/>
              <a:t>11</a:t>
            </a:fld>
            <a:endParaRPr lang="de-DE"/>
          </a:p>
        </p:txBody>
      </p:sp>
    </p:spTree>
    <p:extLst>
      <p:ext uri="{BB962C8B-B14F-4D97-AF65-F5344CB8AC3E}">
        <p14:creationId xmlns:p14="http://schemas.microsoft.com/office/powerpoint/2010/main" val="709922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71A988-13EA-453E-B31C-E0A019984D2E}" type="slidenum">
              <a:rPr kumimoji="0" lang="de-DE" sz="1200" b="0" i="0" u="none" strike="noStrike" kern="1200" cap="none" spc="0" normalizeH="0" baseline="0" noProof="0" smtClean="0">
                <a:ln>
                  <a:noFill/>
                </a:ln>
                <a:solidFill>
                  <a:srgbClr val="00306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srgbClr val="003064"/>
              </a:solidFill>
              <a:effectLst/>
              <a:uLnTx/>
              <a:uFillTx/>
              <a:latin typeface="Arial"/>
              <a:ea typeface="+mn-ea"/>
              <a:cs typeface="+mn-cs"/>
            </a:endParaRPr>
          </a:p>
        </p:txBody>
      </p:sp>
    </p:spTree>
    <p:extLst>
      <p:ext uri="{BB962C8B-B14F-4D97-AF65-F5344CB8AC3E}">
        <p14:creationId xmlns:p14="http://schemas.microsoft.com/office/powerpoint/2010/main" val="41814416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0" name="Freihandform 9"/>
          <p:cNvSpPr/>
          <p:nvPr userDrawn="1"/>
        </p:nvSpPr>
        <p:spPr bwMode="gray">
          <a:xfrm>
            <a:off x="-29261" y="-30748"/>
            <a:ext cx="12250521" cy="6241354"/>
          </a:xfrm>
          <a:custGeom>
            <a:avLst/>
            <a:gdLst>
              <a:gd name="connsiteX0" fmla="*/ 678689 w 9830004"/>
              <a:gd name="connsiteY0" fmla="*/ 458694 h 6676614"/>
              <a:gd name="connsiteX1" fmla="*/ 9822689 w 9830004"/>
              <a:gd name="connsiteY1" fmla="*/ 466009 h 6676614"/>
              <a:gd name="connsiteX2" fmla="*/ 9830004 w 9830004"/>
              <a:gd name="connsiteY2" fmla="*/ 5067270 h 6676614"/>
              <a:gd name="connsiteX3" fmla="*/ 671374 w 9830004"/>
              <a:gd name="connsiteY3" fmla="*/ 6676614 h 6676614"/>
              <a:gd name="connsiteX4" fmla="*/ 678689 w 9830004"/>
              <a:gd name="connsiteY4" fmla="*/ 458694 h 6676614"/>
              <a:gd name="connsiteX0" fmla="*/ 7315 w 9158630"/>
              <a:gd name="connsiteY0" fmla="*/ 458694 h 6676614"/>
              <a:gd name="connsiteX1" fmla="*/ 9151315 w 9158630"/>
              <a:gd name="connsiteY1" fmla="*/ 466009 h 6676614"/>
              <a:gd name="connsiteX2" fmla="*/ 9158630 w 9158630"/>
              <a:gd name="connsiteY2" fmla="*/ 5067270 h 6676614"/>
              <a:gd name="connsiteX3" fmla="*/ 0 w 9158630"/>
              <a:gd name="connsiteY3" fmla="*/ 6676614 h 6676614"/>
              <a:gd name="connsiteX4" fmla="*/ 7315 w 9158630"/>
              <a:gd name="connsiteY4" fmla="*/ 458694 h 6676614"/>
              <a:gd name="connsiteX0" fmla="*/ 7315 w 9158630"/>
              <a:gd name="connsiteY0" fmla="*/ 0 h 6217920"/>
              <a:gd name="connsiteX1" fmla="*/ 9151315 w 9158630"/>
              <a:gd name="connsiteY1" fmla="*/ 7315 h 6217920"/>
              <a:gd name="connsiteX2" fmla="*/ 9158630 w 9158630"/>
              <a:gd name="connsiteY2" fmla="*/ 4608576 h 6217920"/>
              <a:gd name="connsiteX3" fmla="*/ 0 w 9158630"/>
              <a:gd name="connsiteY3" fmla="*/ 6217920 h 6217920"/>
              <a:gd name="connsiteX4" fmla="*/ 7315 w 9158630"/>
              <a:gd name="connsiteY4" fmla="*/ 0 h 6217920"/>
              <a:gd name="connsiteX0" fmla="*/ 7315 w 9158630"/>
              <a:gd name="connsiteY0" fmla="*/ 0 h 6217920"/>
              <a:gd name="connsiteX1" fmla="*/ 9151315 w 9158630"/>
              <a:gd name="connsiteY1" fmla="*/ 7315 h 6217920"/>
              <a:gd name="connsiteX2" fmla="*/ 9158630 w 9158630"/>
              <a:gd name="connsiteY2" fmla="*/ 4608576 h 6217920"/>
              <a:gd name="connsiteX3" fmla="*/ 0 w 9158630"/>
              <a:gd name="connsiteY3" fmla="*/ 6217920 h 6217920"/>
              <a:gd name="connsiteX4" fmla="*/ 7315 w 9158630"/>
              <a:gd name="connsiteY4" fmla="*/ 0 h 6217920"/>
              <a:gd name="connsiteX0" fmla="*/ 7315 w 9158630"/>
              <a:gd name="connsiteY0" fmla="*/ 0 h 6217920"/>
              <a:gd name="connsiteX1" fmla="*/ 9151315 w 9158630"/>
              <a:gd name="connsiteY1" fmla="*/ 7315 h 6217920"/>
              <a:gd name="connsiteX2" fmla="*/ 9158630 w 9158630"/>
              <a:gd name="connsiteY2" fmla="*/ 4608576 h 6217920"/>
              <a:gd name="connsiteX3" fmla="*/ 0 w 9158630"/>
              <a:gd name="connsiteY3" fmla="*/ 6217920 h 6217920"/>
              <a:gd name="connsiteX4" fmla="*/ 7315 w 9158630"/>
              <a:gd name="connsiteY4" fmla="*/ 0 h 6217920"/>
              <a:gd name="connsiteX0" fmla="*/ 7315 w 9158630"/>
              <a:gd name="connsiteY0" fmla="*/ 11641 h 6210605"/>
              <a:gd name="connsiteX1" fmla="*/ 9151315 w 9158630"/>
              <a:gd name="connsiteY1" fmla="*/ 0 h 6210605"/>
              <a:gd name="connsiteX2" fmla="*/ 9158630 w 9158630"/>
              <a:gd name="connsiteY2" fmla="*/ 4601261 h 6210605"/>
              <a:gd name="connsiteX3" fmla="*/ 0 w 9158630"/>
              <a:gd name="connsiteY3" fmla="*/ 6210605 h 6210605"/>
              <a:gd name="connsiteX4" fmla="*/ 7315 w 9158630"/>
              <a:gd name="connsiteY4" fmla="*/ 11641 h 6210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8630" h="6210605">
                <a:moveTo>
                  <a:pt x="7315" y="11641"/>
                </a:moveTo>
                <a:lnTo>
                  <a:pt x="9151315" y="0"/>
                </a:lnTo>
                <a:cubicBezTo>
                  <a:pt x="9153753" y="1533754"/>
                  <a:pt x="9156192" y="3067507"/>
                  <a:pt x="9158630" y="4601261"/>
                </a:cubicBezTo>
                <a:lnTo>
                  <a:pt x="0" y="6210605"/>
                </a:lnTo>
                <a:cubicBezTo>
                  <a:pt x="2438" y="4137965"/>
                  <a:pt x="4877" y="2084281"/>
                  <a:pt x="7315" y="11641"/>
                </a:cubicBezTo>
                <a:close/>
              </a:path>
            </a:pathLst>
          </a:cu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a:solidFill>
                <a:schemeClr val="tx1"/>
              </a:solidFill>
            </a:endParaRPr>
          </a:p>
        </p:txBody>
      </p:sp>
      <p:sp>
        <p:nvSpPr>
          <p:cNvPr id="2" name="Titel 1"/>
          <p:cNvSpPr>
            <a:spLocks noGrp="1"/>
          </p:cNvSpPr>
          <p:nvPr>
            <p:ph type="ctrTitle"/>
          </p:nvPr>
        </p:nvSpPr>
        <p:spPr bwMode="gray">
          <a:xfrm>
            <a:off x="624418" y="1648999"/>
            <a:ext cx="10943167" cy="1275946"/>
          </a:xfrm>
        </p:spPr>
        <p:txBody>
          <a:bodyPr anchor="t"/>
          <a:lstStyle>
            <a:lvl1pPr>
              <a:defRPr sz="3800">
                <a:solidFill>
                  <a:schemeClr val="bg1"/>
                </a:solidFill>
              </a:defRPr>
            </a:lvl1pPr>
          </a:lstStyle>
          <a:p>
            <a:r>
              <a:rPr lang="de-DE"/>
              <a:t>Titelmasterformat durch Klicken bearbeiten</a:t>
            </a:r>
            <a:endParaRPr lang="de-DE" dirty="0"/>
          </a:p>
        </p:txBody>
      </p:sp>
      <p:sp>
        <p:nvSpPr>
          <p:cNvPr id="3" name="Untertitel 2"/>
          <p:cNvSpPr>
            <a:spLocks noGrp="1"/>
          </p:cNvSpPr>
          <p:nvPr>
            <p:ph type="subTitle" idx="1"/>
          </p:nvPr>
        </p:nvSpPr>
        <p:spPr bwMode="gray">
          <a:xfrm>
            <a:off x="624418" y="2896256"/>
            <a:ext cx="10943167" cy="928789"/>
          </a:xfrm>
        </p:spPr>
        <p:txBody>
          <a:bodyPr/>
          <a:lstStyle>
            <a:lvl1pPr marL="0" indent="0" algn="l">
              <a:lnSpc>
                <a:spcPct val="100000"/>
              </a:lnSpc>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pic>
        <p:nvPicPr>
          <p:cNvPr id="8" name="Grafik 7" descr="Ein Bild, das Text enthält.&#10;&#10;Automatisch generierte Beschreibung">
            <a:extLst>
              <a:ext uri="{FF2B5EF4-FFF2-40B4-BE49-F238E27FC236}">
                <a16:creationId xmlns:a16="http://schemas.microsoft.com/office/drawing/2014/main" id="{353E8CCE-6B31-FE47-8FD7-11E09FDB6A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9389" y="5301208"/>
            <a:ext cx="3015231" cy="1309510"/>
          </a:xfrm>
          <a:prstGeom prst="rect">
            <a:avLst/>
          </a:prstGeom>
        </p:spPr>
      </p:pic>
    </p:spTree>
    <p:extLst>
      <p:ext uri="{BB962C8B-B14F-4D97-AF65-F5344CB8AC3E}">
        <p14:creationId xmlns:p14="http://schemas.microsoft.com/office/powerpoint/2010/main" val="2817048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Kapiteltrenner">
    <p:spTree>
      <p:nvGrpSpPr>
        <p:cNvPr id="1" name=""/>
        <p:cNvGrpSpPr/>
        <p:nvPr/>
      </p:nvGrpSpPr>
      <p:grpSpPr>
        <a:xfrm>
          <a:off x="0" y="0"/>
          <a:ext cx="0" cy="0"/>
          <a:chOff x="0" y="0"/>
          <a:chExt cx="0" cy="0"/>
        </a:xfrm>
      </p:grpSpPr>
      <p:sp>
        <p:nvSpPr>
          <p:cNvPr id="9" name="Freihandform 8"/>
          <p:cNvSpPr/>
          <p:nvPr userDrawn="1"/>
        </p:nvSpPr>
        <p:spPr bwMode="gray">
          <a:xfrm>
            <a:off x="-29261" y="-30748"/>
            <a:ext cx="12250521" cy="6241354"/>
          </a:xfrm>
          <a:custGeom>
            <a:avLst/>
            <a:gdLst>
              <a:gd name="connsiteX0" fmla="*/ 678689 w 9830004"/>
              <a:gd name="connsiteY0" fmla="*/ 458694 h 6676614"/>
              <a:gd name="connsiteX1" fmla="*/ 9822689 w 9830004"/>
              <a:gd name="connsiteY1" fmla="*/ 466009 h 6676614"/>
              <a:gd name="connsiteX2" fmla="*/ 9830004 w 9830004"/>
              <a:gd name="connsiteY2" fmla="*/ 5067270 h 6676614"/>
              <a:gd name="connsiteX3" fmla="*/ 671374 w 9830004"/>
              <a:gd name="connsiteY3" fmla="*/ 6676614 h 6676614"/>
              <a:gd name="connsiteX4" fmla="*/ 678689 w 9830004"/>
              <a:gd name="connsiteY4" fmla="*/ 458694 h 6676614"/>
              <a:gd name="connsiteX0" fmla="*/ 7315 w 9158630"/>
              <a:gd name="connsiteY0" fmla="*/ 458694 h 6676614"/>
              <a:gd name="connsiteX1" fmla="*/ 9151315 w 9158630"/>
              <a:gd name="connsiteY1" fmla="*/ 466009 h 6676614"/>
              <a:gd name="connsiteX2" fmla="*/ 9158630 w 9158630"/>
              <a:gd name="connsiteY2" fmla="*/ 5067270 h 6676614"/>
              <a:gd name="connsiteX3" fmla="*/ 0 w 9158630"/>
              <a:gd name="connsiteY3" fmla="*/ 6676614 h 6676614"/>
              <a:gd name="connsiteX4" fmla="*/ 7315 w 9158630"/>
              <a:gd name="connsiteY4" fmla="*/ 458694 h 6676614"/>
              <a:gd name="connsiteX0" fmla="*/ 7315 w 9158630"/>
              <a:gd name="connsiteY0" fmla="*/ 0 h 6217920"/>
              <a:gd name="connsiteX1" fmla="*/ 9151315 w 9158630"/>
              <a:gd name="connsiteY1" fmla="*/ 7315 h 6217920"/>
              <a:gd name="connsiteX2" fmla="*/ 9158630 w 9158630"/>
              <a:gd name="connsiteY2" fmla="*/ 4608576 h 6217920"/>
              <a:gd name="connsiteX3" fmla="*/ 0 w 9158630"/>
              <a:gd name="connsiteY3" fmla="*/ 6217920 h 6217920"/>
              <a:gd name="connsiteX4" fmla="*/ 7315 w 9158630"/>
              <a:gd name="connsiteY4" fmla="*/ 0 h 6217920"/>
              <a:gd name="connsiteX0" fmla="*/ 7315 w 9158630"/>
              <a:gd name="connsiteY0" fmla="*/ 0 h 6217920"/>
              <a:gd name="connsiteX1" fmla="*/ 9151315 w 9158630"/>
              <a:gd name="connsiteY1" fmla="*/ 7315 h 6217920"/>
              <a:gd name="connsiteX2" fmla="*/ 9158630 w 9158630"/>
              <a:gd name="connsiteY2" fmla="*/ 4608576 h 6217920"/>
              <a:gd name="connsiteX3" fmla="*/ 0 w 9158630"/>
              <a:gd name="connsiteY3" fmla="*/ 6217920 h 6217920"/>
              <a:gd name="connsiteX4" fmla="*/ 7315 w 9158630"/>
              <a:gd name="connsiteY4" fmla="*/ 0 h 6217920"/>
              <a:gd name="connsiteX0" fmla="*/ 7315 w 9158630"/>
              <a:gd name="connsiteY0" fmla="*/ 0 h 6217920"/>
              <a:gd name="connsiteX1" fmla="*/ 9151315 w 9158630"/>
              <a:gd name="connsiteY1" fmla="*/ 7315 h 6217920"/>
              <a:gd name="connsiteX2" fmla="*/ 9158630 w 9158630"/>
              <a:gd name="connsiteY2" fmla="*/ 4608576 h 6217920"/>
              <a:gd name="connsiteX3" fmla="*/ 0 w 9158630"/>
              <a:gd name="connsiteY3" fmla="*/ 6217920 h 6217920"/>
              <a:gd name="connsiteX4" fmla="*/ 7315 w 9158630"/>
              <a:gd name="connsiteY4" fmla="*/ 0 h 6217920"/>
              <a:gd name="connsiteX0" fmla="*/ 7315 w 9158630"/>
              <a:gd name="connsiteY0" fmla="*/ 11641 h 6210605"/>
              <a:gd name="connsiteX1" fmla="*/ 9151315 w 9158630"/>
              <a:gd name="connsiteY1" fmla="*/ 0 h 6210605"/>
              <a:gd name="connsiteX2" fmla="*/ 9158630 w 9158630"/>
              <a:gd name="connsiteY2" fmla="*/ 4601261 h 6210605"/>
              <a:gd name="connsiteX3" fmla="*/ 0 w 9158630"/>
              <a:gd name="connsiteY3" fmla="*/ 6210605 h 6210605"/>
              <a:gd name="connsiteX4" fmla="*/ 7315 w 9158630"/>
              <a:gd name="connsiteY4" fmla="*/ 11641 h 6210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8630" h="6210605">
                <a:moveTo>
                  <a:pt x="7315" y="11641"/>
                </a:moveTo>
                <a:lnTo>
                  <a:pt x="9151315" y="0"/>
                </a:lnTo>
                <a:cubicBezTo>
                  <a:pt x="9153753" y="1533754"/>
                  <a:pt x="9156192" y="3067507"/>
                  <a:pt x="9158630" y="4601261"/>
                </a:cubicBezTo>
                <a:lnTo>
                  <a:pt x="0" y="6210605"/>
                </a:lnTo>
                <a:cubicBezTo>
                  <a:pt x="2438" y="4137965"/>
                  <a:pt x="4877" y="2084281"/>
                  <a:pt x="7315" y="11641"/>
                </a:cubicBezTo>
                <a:close/>
              </a:path>
            </a:pathLst>
          </a:custGeom>
          <a:solidFill>
            <a:srgbClr val="7F97B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a:solidFill>
                <a:schemeClr val="tx1"/>
              </a:solidFill>
            </a:endParaRPr>
          </a:p>
        </p:txBody>
      </p:sp>
      <p:sp>
        <p:nvSpPr>
          <p:cNvPr id="2" name="Titel 1"/>
          <p:cNvSpPr>
            <a:spLocks noGrp="1"/>
          </p:cNvSpPr>
          <p:nvPr>
            <p:ph type="ctrTitle"/>
          </p:nvPr>
        </p:nvSpPr>
        <p:spPr bwMode="gray">
          <a:xfrm>
            <a:off x="624418" y="1648999"/>
            <a:ext cx="10943167" cy="1275946"/>
          </a:xfrm>
        </p:spPr>
        <p:txBody>
          <a:bodyPr anchor="t"/>
          <a:lstStyle>
            <a:lvl1pPr>
              <a:defRPr sz="3800">
                <a:solidFill>
                  <a:schemeClr val="bg1"/>
                </a:solidFill>
              </a:defRPr>
            </a:lvl1pPr>
          </a:lstStyle>
          <a:p>
            <a:r>
              <a:rPr lang="de-DE"/>
              <a:t>Titelmasterformat durch Klicken bearbeiten</a:t>
            </a:r>
          </a:p>
        </p:txBody>
      </p:sp>
      <p:sp>
        <p:nvSpPr>
          <p:cNvPr id="3" name="Untertitel 2"/>
          <p:cNvSpPr>
            <a:spLocks noGrp="1"/>
          </p:cNvSpPr>
          <p:nvPr>
            <p:ph type="subTitle" idx="1"/>
          </p:nvPr>
        </p:nvSpPr>
        <p:spPr bwMode="gray">
          <a:xfrm>
            <a:off x="624418" y="2896256"/>
            <a:ext cx="10943167" cy="928789"/>
          </a:xfrm>
        </p:spPr>
        <p:txBody>
          <a:bodyPr/>
          <a:lstStyle>
            <a:lvl1pPr marL="0" indent="0" algn="l">
              <a:lnSpc>
                <a:spcPct val="100000"/>
              </a:lnSpc>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pic>
        <p:nvPicPr>
          <p:cNvPr id="6" name="Grafik 5" descr="Ein Bild, das Text enthält.&#10;&#10;Automatisch generierte Beschreibung">
            <a:extLst>
              <a:ext uri="{FF2B5EF4-FFF2-40B4-BE49-F238E27FC236}">
                <a16:creationId xmlns:a16="http://schemas.microsoft.com/office/drawing/2014/main" id="{6F0DDF72-2F40-2E4E-B5B4-E31CC26920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9389" y="5301208"/>
            <a:ext cx="3015231" cy="1309510"/>
          </a:xfrm>
          <a:prstGeom prst="rect">
            <a:avLst/>
          </a:prstGeom>
        </p:spPr>
      </p:pic>
    </p:spTree>
    <p:extLst>
      <p:ext uri="{BB962C8B-B14F-4D97-AF65-F5344CB8AC3E}">
        <p14:creationId xmlns:p14="http://schemas.microsoft.com/office/powerpoint/2010/main" val="2320453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a:t>Titelmasterformat durch Klicken bearbeiten</a:t>
            </a:r>
          </a:p>
        </p:txBody>
      </p:sp>
      <p:sp>
        <p:nvSpPr>
          <p:cNvPr id="3" name="Inhaltsplatzhalter 2"/>
          <p:cNvSpPr>
            <a:spLocks noGrp="1"/>
          </p:cNvSpPr>
          <p:nvPr>
            <p:ph idx="1"/>
          </p:nvPr>
        </p:nvSpPr>
        <p:spPr bwMode="gray"/>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57777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Inhalt und Bild">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a:t>Titelmasterformat durch Klicken bearbeiten</a:t>
            </a:r>
          </a:p>
        </p:txBody>
      </p:sp>
      <p:sp>
        <p:nvSpPr>
          <p:cNvPr id="3" name="Inhaltsplatzhalter 2"/>
          <p:cNvSpPr>
            <a:spLocks noGrp="1"/>
          </p:cNvSpPr>
          <p:nvPr>
            <p:ph idx="1"/>
          </p:nvPr>
        </p:nvSpPr>
        <p:spPr bwMode="gray">
          <a:xfrm>
            <a:off x="624416" y="1960723"/>
            <a:ext cx="6335680" cy="427659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Bildplatzhalter 5"/>
          <p:cNvSpPr>
            <a:spLocks noGrp="1"/>
          </p:cNvSpPr>
          <p:nvPr>
            <p:ph type="pic" sz="quarter" idx="10"/>
          </p:nvPr>
        </p:nvSpPr>
        <p:spPr bwMode="gray">
          <a:xfrm>
            <a:off x="7206637" y="2060576"/>
            <a:ext cx="4366684" cy="2988605"/>
          </a:xfrm>
          <a:solidFill>
            <a:schemeClr val="bg1">
              <a:lumMod val="75000"/>
            </a:schemeClr>
          </a:solidFill>
          <a:ln>
            <a:noFill/>
          </a:ln>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1662411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a:t>Titelmasterformat durch Klicken bearbeiten</a:t>
            </a:r>
          </a:p>
        </p:txBody>
      </p:sp>
    </p:spTree>
    <p:extLst>
      <p:ext uri="{BB962C8B-B14F-4D97-AF65-F5344CB8AC3E}">
        <p14:creationId xmlns:p14="http://schemas.microsoft.com/office/powerpoint/2010/main" val="3186714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094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hteck 7"/>
          <p:cNvSpPr/>
          <p:nvPr/>
        </p:nvSpPr>
        <p:spPr bwMode="gray">
          <a:xfrm>
            <a:off x="0" y="1736725"/>
            <a:ext cx="12192000" cy="4679950"/>
          </a:xfrm>
          <a:prstGeom prst="rect">
            <a:avLst/>
          </a:prstGeom>
          <a:solidFill>
            <a:srgbClr val="F2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tx1"/>
              </a:solidFill>
            </a:endParaRPr>
          </a:p>
        </p:txBody>
      </p:sp>
      <p:sp>
        <p:nvSpPr>
          <p:cNvPr id="2" name="Titelplatzhalter 1"/>
          <p:cNvSpPr>
            <a:spLocks noGrp="1"/>
          </p:cNvSpPr>
          <p:nvPr>
            <p:ph type="title"/>
          </p:nvPr>
        </p:nvSpPr>
        <p:spPr bwMode="gray">
          <a:xfrm>
            <a:off x="624418" y="548680"/>
            <a:ext cx="7967860" cy="914730"/>
          </a:xfrm>
          <a:prstGeom prst="rect">
            <a:avLst/>
          </a:prstGeom>
        </p:spPr>
        <p:txBody>
          <a:bodyPr vert="horz" lIns="0" tIns="0" rIns="0" bIns="0" rtlCol="0" anchor="b" anchorCtr="0">
            <a:noAutofit/>
          </a:bodyPr>
          <a:lstStyle/>
          <a:p>
            <a:r>
              <a:rPr lang="de-DE" dirty="0"/>
              <a:t>Titelmasterformat durch Klicken bearbeiten</a:t>
            </a:r>
          </a:p>
        </p:txBody>
      </p:sp>
      <p:sp>
        <p:nvSpPr>
          <p:cNvPr id="3" name="Textplatzhalter 2"/>
          <p:cNvSpPr>
            <a:spLocks noGrp="1"/>
          </p:cNvSpPr>
          <p:nvPr>
            <p:ph type="body" idx="1"/>
          </p:nvPr>
        </p:nvSpPr>
        <p:spPr bwMode="gray">
          <a:xfrm>
            <a:off x="624416" y="1960723"/>
            <a:ext cx="10943168" cy="4276590"/>
          </a:xfrm>
          <a:prstGeom prst="rect">
            <a:avLst/>
          </a:prstGeom>
        </p:spPr>
        <p:txBody>
          <a:bodyPr vert="horz" lIns="0" tIns="0" rIns="0" bIns="0" rtlCol="0" anchor="t" anchorCtr="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Rechteck 8"/>
          <p:cNvSpPr/>
          <p:nvPr/>
        </p:nvSpPr>
        <p:spPr bwMode="gray">
          <a:xfrm>
            <a:off x="624417" y="6496655"/>
            <a:ext cx="3935412" cy="261610"/>
          </a:xfrm>
          <a:prstGeom prst="rect">
            <a:avLst/>
          </a:prstGeom>
        </p:spPr>
        <p:txBody>
          <a:bodyPr wrap="none" lIns="0" tIns="0" rIns="0" bIns="0" anchor="ctr" anchorCtr="0">
            <a:noAutofit/>
          </a:bodyPr>
          <a:lstStyle/>
          <a:p>
            <a:r>
              <a:rPr lang="de-DE" sz="1100" b="1" dirty="0">
                <a:solidFill>
                  <a:schemeClr val="tx1"/>
                </a:solidFill>
              </a:rPr>
              <a:t>Schleswig-Holstein.</a:t>
            </a:r>
            <a:r>
              <a:rPr lang="de-DE" sz="1100" dirty="0">
                <a:solidFill>
                  <a:schemeClr val="tx1"/>
                </a:solidFill>
              </a:rPr>
              <a:t> Der echte Norden.</a:t>
            </a:r>
          </a:p>
        </p:txBody>
      </p:sp>
      <p:sp>
        <p:nvSpPr>
          <p:cNvPr id="10" name="Rechteck 9"/>
          <p:cNvSpPr/>
          <p:nvPr/>
        </p:nvSpPr>
        <p:spPr bwMode="gray">
          <a:xfrm>
            <a:off x="10608501" y="6496655"/>
            <a:ext cx="959083" cy="261610"/>
          </a:xfrm>
          <a:prstGeom prst="rect">
            <a:avLst/>
          </a:prstGeom>
        </p:spPr>
        <p:txBody>
          <a:bodyPr wrap="none" lIns="0" tIns="0" rIns="0" bIns="0" anchor="ctr" anchorCtr="0">
            <a:noAutofit/>
          </a:bodyPr>
          <a:lstStyle/>
          <a:p>
            <a:pPr algn="r"/>
            <a:fld id="{F9AB9677-A9BE-4458-9A0E-236B5D443DAA}" type="slidenum">
              <a:rPr lang="de-DE" sz="1100" b="1" smtClean="0">
                <a:solidFill>
                  <a:schemeClr val="tx1"/>
                </a:solidFill>
              </a:rPr>
              <a:pPr algn="r"/>
              <a:t>‹Nr.›</a:t>
            </a:fld>
            <a:endParaRPr lang="de-DE" sz="1100" dirty="0">
              <a:solidFill>
                <a:schemeClr val="tx1"/>
              </a:solidFill>
            </a:endParaRPr>
          </a:p>
        </p:txBody>
      </p:sp>
      <p:pic>
        <p:nvPicPr>
          <p:cNvPr id="12" name="Grafik 11" descr="Ein Bild, das Text enthält.&#10;&#10;Automatisch generierte Beschreibung">
            <a:extLst>
              <a:ext uri="{FF2B5EF4-FFF2-40B4-BE49-F238E27FC236}">
                <a16:creationId xmlns:a16="http://schemas.microsoft.com/office/drawing/2014/main" id="{A3B9A913-7941-1140-9FD8-06AEE3C7EF8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072331" y="404665"/>
            <a:ext cx="2720404" cy="1181467"/>
          </a:xfrm>
          <a:prstGeom prst="rect">
            <a:avLst/>
          </a:prstGeom>
        </p:spPr>
      </p:pic>
    </p:spTree>
    <p:extLst>
      <p:ext uri="{BB962C8B-B14F-4D97-AF65-F5344CB8AC3E}">
        <p14:creationId xmlns:p14="http://schemas.microsoft.com/office/powerpoint/2010/main" val="20876124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spcBef>
          <a:spcPct val="0"/>
        </a:spcBef>
        <a:buNone/>
        <a:defRPr sz="2200" b="1" kern="1200">
          <a:solidFill>
            <a:schemeClr val="tx1"/>
          </a:solidFill>
          <a:latin typeface="+mj-lt"/>
          <a:ea typeface="+mj-ea"/>
          <a:cs typeface="+mj-cs"/>
        </a:defRPr>
      </a:lvl1pPr>
    </p:titleStyle>
    <p:bodyStyle>
      <a:lvl1pPr marL="142875" indent="-142875" algn="l" defTabSz="914400" rtl="0" eaLnBrk="1" latinLnBrk="0" hangingPunct="1">
        <a:lnSpc>
          <a:spcPct val="135000"/>
        </a:lnSpc>
        <a:spcBef>
          <a:spcPts val="0"/>
        </a:spcBef>
        <a:buFont typeface="Arial" panose="020B0604020202020204" pitchFamily="34" charset="0"/>
        <a:buChar char="-"/>
        <a:defRPr sz="1600" kern="1200">
          <a:solidFill>
            <a:schemeClr val="tx1"/>
          </a:solidFill>
          <a:latin typeface="+mn-lt"/>
          <a:ea typeface="+mn-ea"/>
          <a:cs typeface="+mn-cs"/>
        </a:defRPr>
      </a:lvl1pPr>
      <a:lvl2pPr marL="266700" indent="-123825" algn="l" defTabSz="914400" rtl="0" eaLnBrk="1" latinLnBrk="0" hangingPunct="1">
        <a:lnSpc>
          <a:spcPct val="135000"/>
        </a:lnSpc>
        <a:spcBef>
          <a:spcPts val="0"/>
        </a:spcBef>
        <a:buFont typeface="Arial" panose="020B0604020202020204" pitchFamily="34" charset="0"/>
        <a:buChar char="-"/>
        <a:defRPr sz="1600" kern="1200">
          <a:solidFill>
            <a:schemeClr val="tx1"/>
          </a:solidFill>
          <a:latin typeface="+mn-lt"/>
          <a:ea typeface="+mn-ea"/>
          <a:cs typeface="+mn-cs"/>
        </a:defRPr>
      </a:lvl2pPr>
      <a:lvl3pPr marL="409575" indent="-142875" algn="l" defTabSz="914400" rtl="0" eaLnBrk="1" latinLnBrk="0" hangingPunct="1">
        <a:lnSpc>
          <a:spcPct val="135000"/>
        </a:lnSpc>
        <a:spcBef>
          <a:spcPts val="0"/>
        </a:spcBef>
        <a:buFont typeface="Arial" panose="020B0604020202020204" pitchFamily="34" charset="0"/>
        <a:buChar char="-"/>
        <a:defRPr sz="1600" kern="1200">
          <a:solidFill>
            <a:schemeClr val="tx1"/>
          </a:solidFill>
          <a:latin typeface="+mn-lt"/>
          <a:ea typeface="+mn-ea"/>
          <a:cs typeface="+mn-cs"/>
        </a:defRPr>
      </a:lvl3pPr>
      <a:lvl4pPr marL="542925" indent="-149225" algn="l" defTabSz="914400" rtl="0" eaLnBrk="1" latinLnBrk="0" hangingPunct="1">
        <a:lnSpc>
          <a:spcPct val="135000"/>
        </a:lnSpc>
        <a:spcBef>
          <a:spcPts val="0"/>
        </a:spcBef>
        <a:buFont typeface="Arial" panose="020B0604020202020204" pitchFamily="34" charset="0"/>
        <a:buChar char="-"/>
        <a:defRPr sz="1600" kern="1200">
          <a:solidFill>
            <a:schemeClr val="tx1"/>
          </a:solidFill>
          <a:latin typeface="+mn-lt"/>
          <a:ea typeface="+mn-ea"/>
          <a:cs typeface="+mn-cs"/>
        </a:defRPr>
      </a:lvl4pPr>
      <a:lvl5pPr marL="676275" indent="-133350" algn="l" defTabSz="914400" rtl="0" eaLnBrk="1" latinLnBrk="0" hangingPunct="1">
        <a:lnSpc>
          <a:spcPct val="135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customXml" Target="../ink/ink2.xml"/><Relationship Id="rId5" Type="http://schemas.openxmlformats.org/officeDocument/2006/relationships/image" Target="../media/image10.emf"/><Relationship Id="rId4" Type="http://schemas.openxmlformats.org/officeDocument/2006/relationships/customXml" Target="../ink/ink1.xml"/></Relationships>
</file>

<file path=ppt/slides/_rels/slide12.xml.rels><?xml version="1.0" encoding="UTF-8" standalone="yes"?>
<Relationships xmlns="http://schemas.openxmlformats.org/package/2006/relationships"><Relationship Id="rId3" Type="http://schemas.openxmlformats.org/officeDocument/2006/relationships/hyperlink" Target="https://medienberatung.iqsh.de/ki-methodenkarten.html"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zdf.de/nachrichten/politik/aktion-gefaengnis-afd-verbot-100.html" TargetMode="External"/><Relationship Id="rId2" Type="http://schemas.openxmlformats.org/officeDocument/2006/relationships/hyperlink" Target="https://t1p.de/r2u22" TargetMode="Externa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www.msn.com/de-de/nachrichten/panorama/satireaktion-f%C3%BCr-afd-verbot-vor-kanzleramt-gef%C3%A4lschtes-scholz-video/vi-AA1kAYP9"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www.ki-im-alltag.de/ki-bild-promptgenerator/" TargetMode="Externa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studyflix.de/wirtschaft/erfolgskonten-1020" TargetMode="External"/><Relationship Id="rId2" Type="http://schemas.openxmlformats.org/officeDocument/2006/relationships/hyperlink" Target="https://de.wikipedia.org/wiki/Hanse" TargetMode="Externa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hyperlink" Target="https://www.ndr.de/nachrichten/schleswig-holstein/ChatGPT-Student-aus-Wedel-entlarvt-kuenstliche-Intelligenz,kidetektor108.html" TargetMode="External"/><Relationship Id="rId2" Type="http://schemas.openxmlformats.org/officeDocument/2006/relationships/hyperlink" Target="https://www.fh-wedel.de/wir/organisation/pressestelle/news/news/article/ki-detektor-made-by-fachhochschule-wedel/" TargetMode="Externa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Schleswig-Holstein</a:t>
            </a:r>
            <a:br>
              <a:rPr lang="de-DE" dirty="0"/>
            </a:br>
            <a:r>
              <a:rPr lang="de-DE" b="0" dirty="0"/>
              <a:t>Der echte Norden</a:t>
            </a:r>
          </a:p>
        </p:txBody>
      </p:sp>
      <p:sp>
        <p:nvSpPr>
          <p:cNvPr id="3" name="Untertitel 2"/>
          <p:cNvSpPr>
            <a:spLocks noGrp="1"/>
          </p:cNvSpPr>
          <p:nvPr>
            <p:ph type="subTitle" idx="1"/>
          </p:nvPr>
        </p:nvSpPr>
        <p:spPr>
          <a:xfrm>
            <a:off x="322218" y="3108692"/>
            <a:ext cx="8506834" cy="1108809"/>
          </a:xfrm>
        </p:spPr>
        <p:txBody>
          <a:bodyPr/>
          <a:lstStyle/>
          <a:p>
            <a:r>
              <a:rPr lang="de-DE" dirty="0" smtClean="0"/>
              <a:t> </a:t>
            </a:r>
            <a:r>
              <a:rPr lang="de-DE" dirty="0" err="1"/>
              <a:t>Chatbots</a:t>
            </a:r>
            <a:r>
              <a:rPr lang="de-DE" dirty="0"/>
              <a:t> und andere </a:t>
            </a:r>
            <a:r>
              <a:rPr lang="de-DE" dirty="0" smtClean="0"/>
              <a:t>KI</a:t>
            </a:r>
          </a:p>
          <a:p>
            <a:endParaRPr lang="de-DE" dirty="0"/>
          </a:p>
          <a:p>
            <a:r>
              <a:rPr lang="de-DE" sz="1600" dirty="0" smtClean="0"/>
              <a:t>René Gänger</a:t>
            </a:r>
          </a:p>
          <a:p>
            <a:r>
              <a:rPr lang="de-DE" sz="1600" dirty="0" err="1" smtClean="0"/>
              <a:t>Stdl</a:t>
            </a:r>
            <a:r>
              <a:rPr lang="de-DE" sz="1600" dirty="0" smtClean="0"/>
              <a:t>: BP und </a:t>
            </a:r>
            <a:r>
              <a:rPr lang="de-DE" sz="1600" dirty="0" err="1" smtClean="0"/>
              <a:t>LuPt</a:t>
            </a:r>
            <a:endParaRPr lang="de-DE" sz="1600" dirty="0" smtClean="0"/>
          </a:p>
          <a:p>
            <a:r>
              <a:rPr lang="de-DE" sz="1600" dirty="0" smtClean="0"/>
              <a:t>Landesfachberater </a:t>
            </a:r>
            <a:r>
              <a:rPr lang="de-DE" sz="1600" dirty="0" err="1" smtClean="0"/>
              <a:t>LuPt</a:t>
            </a:r>
            <a:endParaRPr lang="de-DE" sz="1600" dirty="0" smtClean="0"/>
          </a:p>
          <a:p>
            <a:r>
              <a:rPr lang="de-DE" sz="1600" dirty="0" smtClean="0"/>
              <a:t>Medienberater</a:t>
            </a:r>
            <a:r>
              <a:rPr lang="de-DE" dirty="0" smtClean="0"/>
              <a:t> </a:t>
            </a:r>
            <a:endParaRPr lang="de-DE" dirty="0"/>
          </a:p>
        </p:txBody>
      </p:sp>
    </p:spTree>
    <p:extLst>
      <p:ext uri="{BB962C8B-B14F-4D97-AF65-F5344CB8AC3E}">
        <p14:creationId xmlns:p14="http://schemas.microsoft.com/office/powerpoint/2010/main" val="3285227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KI als Unterrichtsgegenstand</a:t>
            </a:r>
            <a:br>
              <a:rPr lang="de-DE" dirty="0"/>
            </a:br>
            <a:r>
              <a:rPr lang="de-DE" sz="1800" dirty="0"/>
              <a:t>Förderung digitaler Kompetenzen</a:t>
            </a:r>
            <a:endParaRPr lang="de-DE" dirty="0"/>
          </a:p>
        </p:txBody>
      </p:sp>
      <p:sp>
        <p:nvSpPr>
          <p:cNvPr id="3" name="Inhaltsplatzhalter 2"/>
          <p:cNvSpPr>
            <a:spLocks noGrp="1"/>
          </p:cNvSpPr>
          <p:nvPr>
            <p:ph idx="1"/>
          </p:nvPr>
        </p:nvSpPr>
        <p:spPr/>
        <p:txBody>
          <a:bodyPr/>
          <a:lstStyle/>
          <a:p>
            <a:pPr marL="0" indent="0">
              <a:buNone/>
            </a:pPr>
            <a:r>
              <a:rPr lang="de-DE" b="1" dirty="0"/>
              <a:t>Digitale Kompetenzen fördern durch die Betrachtung/ Nutzung von KI:</a:t>
            </a:r>
          </a:p>
          <a:p>
            <a:pPr marL="0" indent="0">
              <a:buNone/>
            </a:pPr>
            <a:endParaRPr lang="de-DE" sz="400" dirty="0"/>
          </a:p>
          <a:p>
            <a:pPr>
              <a:buFont typeface="Courier New" panose="02070309020205020404" pitchFamily="49" charset="0"/>
              <a:buChar char="o"/>
            </a:pPr>
            <a:r>
              <a:rPr lang="de-DE" dirty="0"/>
              <a:t>Informationsquellen analysieren und kritisch bewerten (K 1.2.2)</a:t>
            </a:r>
          </a:p>
          <a:p>
            <a:pPr>
              <a:buFont typeface="Courier New" panose="02070309020205020404" pitchFamily="49" charset="0"/>
              <a:buChar char="o"/>
            </a:pPr>
            <a:endParaRPr lang="de-DE" sz="400" dirty="0"/>
          </a:p>
          <a:p>
            <a:pPr>
              <a:buFont typeface="Courier New" panose="02070309020205020404" pitchFamily="49" charset="0"/>
              <a:buChar char="o"/>
            </a:pPr>
            <a:r>
              <a:rPr lang="de-DE" dirty="0"/>
              <a:t>Informationen, Inhalte und vorhandene digitale Produkte weiterverarbeiten und in bestehendes Wissen integrieren (K 3.2.2)</a:t>
            </a:r>
          </a:p>
          <a:p>
            <a:pPr>
              <a:buFont typeface="Courier New" panose="02070309020205020404" pitchFamily="49" charset="0"/>
              <a:buChar char="o"/>
            </a:pPr>
            <a:endParaRPr lang="de-DE" sz="400" dirty="0"/>
          </a:p>
          <a:p>
            <a:pPr>
              <a:buFont typeface="Courier New" panose="02070309020205020404" pitchFamily="49" charset="0"/>
              <a:buChar char="o"/>
            </a:pPr>
            <a:r>
              <a:rPr lang="de-DE" dirty="0"/>
              <a:t>Risiken und Gefahren in digitalen Umgebungen kennen, reflektieren und berücksichtigen (K 4.1.1)</a:t>
            </a:r>
          </a:p>
          <a:p>
            <a:pPr>
              <a:buFont typeface="Courier New" panose="02070309020205020404" pitchFamily="49" charset="0"/>
              <a:buChar char="o"/>
            </a:pPr>
            <a:endParaRPr lang="de-DE" sz="400" dirty="0"/>
          </a:p>
          <a:p>
            <a:pPr>
              <a:buFont typeface="Courier New" panose="02070309020205020404" pitchFamily="49" charset="0"/>
              <a:buChar char="o"/>
            </a:pPr>
            <a:r>
              <a:rPr lang="de-DE" dirty="0"/>
              <a:t>Effektive digitale Lernmöglichkeiten finden, bewerten und nutzen (K 5.4.1)</a:t>
            </a:r>
          </a:p>
          <a:p>
            <a:pPr>
              <a:buFont typeface="Courier New" panose="02070309020205020404" pitchFamily="49" charset="0"/>
              <a:buChar char="o"/>
            </a:pPr>
            <a:endParaRPr lang="de-DE" sz="400" dirty="0"/>
          </a:p>
          <a:p>
            <a:pPr>
              <a:buFont typeface="Courier New" panose="02070309020205020404" pitchFamily="49" charset="0"/>
              <a:buChar char="o"/>
            </a:pPr>
            <a:r>
              <a:rPr lang="de-DE" dirty="0"/>
              <a:t>Funktionsweisen und grundlegende Prinzipien der digitalen Welt kennen und verstehen</a:t>
            </a:r>
          </a:p>
          <a:p>
            <a:pPr marL="123825" lvl="1" indent="0">
              <a:buNone/>
            </a:pPr>
            <a:r>
              <a:rPr lang="de-DE" dirty="0"/>
              <a:t>(K 5.5.1)</a:t>
            </a:r>
          </a:p>
          <a:p>
            <a:pPr>
              <a:buFont typeface="Courier New" panose="02070309020205020404" pitchFamily="49" charset="0"/>
              <a:buChar char="o"/>
            </a:pPr>
            <a:endParaRPr lang="de-DE" sz="400" dirty="0"/>
          </a:p>
          <a:p>
            <a:pPr>
              <a:buFont typeface="Courier New" panose="02070309020205020404" pitchFamily="49" charset="0"/>
              <a:buChar char="o"/>
            </a:pPr>
            <a:r>
              <a:rPr lang="de-DE" dirty="0"/>
              <a:t>Chancen und Risiken des Mediengebrauchs in unterschiedlichen Lebensbereichen erkennen, eigenen Mediengebrauch reflektieren und modifizieren (K 6.2.2)</a:t>
            </a:r>
          </a:p>
        </p:txBody>
      </p:sp>
    </p:spTree>
    <p:extLst>
      <p:ext uri="{BB962C8B-B14F-4D97-AF65-F5344CB8AC3E}">
        <p14:creationId xmlns:p14="http://schemas.microsoft.com/office/powerpoint/2010/main" val="2719516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Test Phase 20 Min</a:t>
            </a:r>
            <a:endParaRPr lang="de-DE" dirty="0"/>
          </a:p>
        </p:txBody>
      </p:sp>
      <p:sp>
        <p:nvSpPr>
          <p:cNvPr id="3" name="Inhaltsplatzhalter 2"/>
          <p:cNvSpPr>
            <a:spLocks noGrp="1"/>
          </p:cNvSpPr>
          <p:nvPr>
            <p:ph idx="1"/>
          </p:nvPr>
        </p:nvSpPr>
        <p:spPr/>
        <p:txBody>
          <a:bodyPr/>
          <a:lstStyle/>
          <a:p>
            <a:r>
              <a:rPr lang="de-DE" dirty="0" smtClean="0"/>
              <a:t>Öffnen Sie einen beliebigen </a:t>
            </a:r>
            <a:r>
              <a:rPr lang="de-DE" dirty="0" err="1" smtClean="0"/>
              <a:t>ChatBot</a:t>
            </a:r>
            <a:endParaRPr lang="de-DE" dirty="0" smtClean="0"/>
          </a:p>
          <a:p>
            <a:endParaRPr lang="de-DE" dirty="0"/>
          </a:p>
          <a:p>
            <a:r>
              <a:rPr lang="de-DE" dirty="0" smtClean="0"/>
              <a:t>Fragen Sie nach den Medialen Kompetenzen</a:t>
            </a:r>
          </a:p>
          <a:p>
            <a:endParaRPr lang="de-DE" dirty="0"/>
          </a:p>
          <a:p>
            <a:r>
              <a:rPr lang="de-DE" dirty="0" smtClean="0"/>
              <a:t>Fangen Sie an mit dem </a:t>
            </a:r>
            <a:r>
              <a:rPr lang="de-DE" dirty="0" err="1" smtClean="0"/>
              <a:t>Chatbot</a:t>
            </a:r>
            <a:r>
              <a:rPr lang="de-DE" dirty="0" smtClean="0"/>
              <a:t> über die unterrichtliche Umsetzung zu Chatten!</a:t>
            </a:r>
          </a:p>
          <a:p>
            <a:endParaRPr lang="de-DE" dirty="0"/>
          </a:p>
          <a:p>
            <a:r>
              <a:rPr lang="de-DE" dirty="0" smtClean="0"/>
              <a:t>Mögliche </a:t>
            </a:r>
            <a:r>
              <a:rPr lang="de-DE" dirty="0" err="1" smtClean="0"/>
              <a:t>Prombs</a:t>
            </a:r>
            <a:r>
              <a:rPr lang="de-DE" dirty="0" smtClean="0"/>
              <a:t>:</a:t>
            </a:r>
          </a:p>
          <a:p>
            <a:endParaRPr lang="de-DE" dirty="0"/>
          </a:p>
          <a:p>
            <a:pPr lvl="2"/>
            <a:r>
              <a:rPr lang="de-DE" dirty="0" smtClean="0"/>
              <a:t>Erkläre mir den Inhalt der Kompetenz XX genauer</a:t>
            </a:r>
          </a:p>
          <a:p>
            <a:pPr lvl="2"/>
            <a:r>
              <a:rPr lang="de-DE" dirty="0" smtClean="0"/>
              <a:t>Wie kann ich das in den Englisch Unterricht einbauen</a:t>
            </a:r>
          </a:p>
          <a:p>
            <a:pPr lvl="2"/>
            <a:r>
              <a:rPr lang="de-DE" dirty="0" smtClean="0"/>
              <a:t>Hast du eine Idee für einen Mathematik Unterricht der diese Kompetenzen stärken kann?</a:t>
            </a:r>
            <a:endParaRPr lang="de-DE" dirty="0"/>
          </a:p>
        </p:txBody>
      </p:sp>
      <p:pic>
        <p:nvPicPr>
          <p:cNvPr id="6" name="Grafik 5"/>
          <p:cNvPicPr>
            <a:picLocks noChangeAspect="1"/>
          </p:cNvPicPr>
          <p:nvPr/>
        </p:nvPicPr>
        <p:blipFill>
          <a:blip r:embed="rId3"/>
          <a:stretch>
            <a:fillRect/>
          </a:stretch>
        </p:blipFill>
        <p:spPr>
          <a:xfrm>
            <a:off x="8724793" y="1480897"/>
            <a:ext cx="2586144" cy="2618121"/>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Freihand 3"/>
              <p14:cNvContentPartPr/>
              <p14:nvPr/>
            </p14:nvContentPartPr>
            <p14:xfrm>
              <a:off x="783720" y="2635200"/>
              <a:ext cx="4132080" cy="203760"/>
            </p14:xfrm>
          </p:contentPart>
        </mc:Choice>
        <mc:Fallback>
          <p:pic>
            <p:nvPicPr>
              <p:cNvPr id="4" name="Freihand 3"/>
              <p:cNvPicPr/>
              <p:nvPr/>
            </p:nvPicPr>
            <p:blipFill>
              <a:blip r:embed="rId5"/>
              <a:stretch>
                <a:fillRect/>
              </a:stretch>
            </p:blipFill>
            <p:spPr>
              <a:xfrm>
                <a:off x="767880" y="2571840"/>
                <a:ext cx="416376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p14:cNvContentPartPr/>
              <p14:nvPr/>
            </p14:nvContentPartPr>
            <p14:xfrm>
              <a:off x="793800" y="3408480"/>
              <a:ext cx="7185240" cy="92160"/>
            </p14:xfrm>
          </p:contentPart>
        </mc:Choice>
        <mc:Fallback>
          <p:pic>
            <p:nvPicPr>
              <p:cNvPr id="5" name="Freihand 4"/>
              <p:cNvPicPr/>
              <p:nvPr/>
            </p:nvPicPr>
            <p:blipFill>
              <a:blip r:embed="rId7"/>
              <a:stretch>
                <a:fillRect/>
              </a:stretch>
            </p:blipFill>
            <p:spPr>
              <a:xfrm>
                <a:off x="777960" y="3345120"/>
                <a:ext cx="7216920" cy="218880"/>
              </a:xfrm>
              <a:prstGeom prst="rect">
                <a:avLst/>
              </a:prstGeom>
            </p:spPr>
          </p:pic>
        </mc:Fallback>
      </mc:AlternateContent>
    </p:spTree>
    <p:extLst>
      <p:ext uri="{BB962C8B-B14F-4D97-AF65-F5344CB8AC3E}">
        <p14:creationId xmlns:p14="http://schemas.microsoft.com/office/powerpoint/2010/main" val="1184944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KI als Unterrichtsgegenstand</a:t>
            </a:r>
            <a:br>
              <a:rPr lang="de-DE" dirty="0"/>
            </a:br>
            <a:r>
              <a:rPr lang="de-DE" sz="1800" dirty="0"/>
              <a:t>Arbeiten mit KI</a:t>
            </a:r>
          </a:p>
        </p:txBody>
      </p:sp>
      <p:sp>
        <p:nvSpPr>
          <p:cNvPr id="3" name="Inhaltsplatzhalter 2"/>
          <p:cNvSpPr>
            <a:spLocks noGrp="1"/>
          </p:cNvSpPr>
          <p:nvPr>
            <p:ph idx="1"/>
          </p:nvPr>
        </p:nvSpPr>
        <p:spPr/>
        <p:txBody>
          <a:bodyPr/>
          <a:lstStyle/>
          <a:p>
            <a:pPr marL="0" indent="0">
              <a:buNone/>
            </a:pPr>
            <a:r>
              <a:rPr lang="de-DE" b="1" u="sng" dirty="0"/>
              <a:t>Arbeitsweise mit einer KI im Unterricht aufzeigen:</a:t>
            </a:r>
          </a:p>
          <a:p>
            <a:pPr>
              <a:buFont typeface="Arial" panose="020B0604020202020204" pitchFamily="34" charset="0"/>
              <a:buChar char="•"/>
            </a:pPr>
            <a:r>
              <a:rPr lang="de-DE" dirty="0"/>
              <a:t>Lehrkraft meldet sich bei einem KI Tool an und entwickelt im LSG Aufgaben für die KI</a:t>
            </a:r>
          </a:p>
          <a:p>
            <a:pPr>
              <a:buFont typeface="Arial" panose="020B0604020202020204" pitchFamily="34" charset="0"/>
              <a:buChar char="•"/>
            </a:pPr>
            <a:r>
              <a:rPr lang="de-DE" dirty="0"/>
              <a:t>Lehrkraft erstellt einen „Raum“, in dem die Lernenden eigenständig arbeiten können</a:t>
            </a:r>
          </a:p>
          <a:p>
            <a:pPr>
              <a:buFont typeface="Arial" panose="020B0604020202020204" pitchFamily="34" charset="0"/>
              <a:buChar char="•"/>
            </a:pPr>
            <a:endParaRPr lang="de-DE" dirty="0"/>
          </a:p>
          <a:p>
            <a:pPr marL="0" indent="0">
              <a:buNone/>
            </a:pPr>
            <a:r>
              <a:rPr lang="de-DE" b="1" u="sng" dirty="0"/>
              <a:t>Mögliche Aufgaben:</a:t>
            </a:r>
          </a:p>
          <a:p>
            <a:pPr lvl="1">
              <a:buFont typeface="Wingdings" panose="05000000000000000000" pitchFamily="2" charset="2"/>
              <a:buChar char="à"/>
            </a:pPr>
            <a:r>
              <a:rPr lang="de-DE" dirty="0">
                <a:sym typeface="Wingdings" panose="05000000000000000000" pitchFamily="2" charset="2"/>
              </a:rPr>
              <a:t>Verfassen, verbessern oder zusammenfassen von Texten</a:t>
            </a:r>
          </a:p>
          <a:p>
            <a:pPr lvl="1">
              <a:buFont typeface="Wingdings" panose="05000000000000000000" pitchFamily="2" charset="2"/>
              <a:buChar char="à"/>
            </a:pPr>
            <a:r>
              <a:rPr lang="de-DE" dirty="0">
                <a:sym typeface="Wingdings" panose="05000000000000000000" pitchFamily="2" charset="2"/>
              </a:rPr>
              <a:t>Verfassen von Meinungen zu bestimmten Themen</a:t>
            </a:r>
          </a:p>
          <a:p>
            <a:pPr lvl="1">
              <a:buFont typeface="Wingdings" panose="05000000000000000000" pitchFamily="2" charset="2"/>
              <a:buChar char="à"/>
            </a:pPr>
            <a:r>
              <a:rPr lang="de-DE" dirty="0">
                <a:sym typeface="Wingdings" panose="05000000000000000000" pitchFamily="2" charset="2"/>
              </a:rPr>
              <a:t>Erhalten eines inhaltlichen Überblicks für neue, bisher unbekannte Themen</a:t>
            </a:r>
          </a:p>
          <a:p>
            <a:pPr lvl="1">
              <a:buFont typeface="Wingdings" panose="05000000000000000000" pitchFamily="2" charset="2"/>
              <a:buChar char="à"/>
            </a:pPr>
            <a:r>
              <a:rPr lang="de-DE" dirty="0">
                <a:sym typeface="Wingdings" panose="05000000000000000000" pitchFamily="2" charset="2"/>
              </a:rPr>
              <a:t>Übersetzungen in verschiedenen Sprachniveaus</a:t>
            </a:r>
          </a:p>
          <a:p>
            <a:pPr lvl="1">
              <a:buFont typeface="Wingdings" panose="05000000000000000000" pitchFamily="2" charset="2"/>
              <a:buChar char="à"/>
            </a:pPr>
            <a:r>
              <a:rPr lang="de-DE" dirty="0">
                <a:sym typeface="Wingdings" panose="05000000000000000000" pitchFamily="2" charset="2"/>
              </a:rPr>
              <a:t>Erstellen eines Lernplans für die Klausur/ Lernfeldarbeit</a:t>
            </a:r>
          </a:p>
          <a:p>
            <a:pPr lvl="1">
              <a:buFont typeface="Wingdings" panose="05000000000000000000" pitchFamily="2" charset="2"/>
              <a:buChar char="à"/>
            </a:pPr>
            <a:r>
              <a:rPr lang="de-DE" dirty="0">
                <a:sym typeface="Wingdings" panose="05000000000000000000" pitchFamily="2" charset="2"/>
              </a:rPr>
              <a:t>Erstellen eines Logos/ Plakats/ Kunstwerks</a:t>
            </a:r>
          </a:p>
          <a:p>
            <a:pPr lvl="1">
              <a:buFont typeface="Wingdings" panose="05000000000000000000" pitchFamily="2" charset="2"/>
              <a:buChar char="à"/>
            </a:pPr>
            <a:r>
              <a:rPr lang="de-DE" dirty="0">
                <a:sym typeface="Wingdings" panose="05000000000000000000" pitchFamily="2" charset="2"/>
              </a:rPr>
              <a:t>Erstellen eines Soundtracks für einen Werbespot</a:t>
            </a:r>
          </a:p>
          <a:p>
            <a:pPr lvl="1">
              <a:buFont typeface="Wingdings" panose="05000000000000000000" pitchFamily="2" charset="2"/>
              <a:buChar char="à"/>
            </a:pPr>
            <a:endParaRPr lang="de-DE" dirty="0"/>
          </a:p>
        </p:txBody>
      </p:sp>
      <p:sp>
        <p:nvSpPr>
          <p:cNvPr id="4" name="Inhaltsplatzhalter 2"/>
          <p:cNvSpPr txBox="1">
            <a:spLocks/>
          </p:cNvSpPr>
          <p:nvPr/>
        </p:nvSpPr>
        <p:spPr bwMode="gray">
          <a:xfrm>
            <a:off x="1992312" y="6057293"/>
            <a:ext cx="8207376" cy="360040"/>
          </a:xfrm>
          <a:prstGeom prst="rect">
            <a:avLst/>
          </a:prstGeom>
        </p:spPr>
        <p:txBody>
          <a:bodyPr vert="horz" lIns="0" tIns="0" rIns="0" bIns="0" rtlCol="0" anchor="t" anchorCtr="0">
            <a:noAutofit/>
          </a:bodyPr>
          <a:lstStyle>
            <a:lvl1pPr marL="142875" indent="-142875" algn="l" defTabSz="914400" rtl="0" eaLnBrk="1" latinLnBrk="0" hangingPunct="1">
              <a:lnSpc>
                <a:spcPct val="135000"/>
              </a:lnSpc>
              <a:spcBef>
                <a:spcPts val="0"/>
              </a:spcBef>
              <a:buFont typeface="Arial" panose="020B0604020202020204" pitchFamily="34" charset="0"/>
              <a:buChar char="-"/>
              <a:defRPr sz="1600" kern="1200">
                <a:solidFill>
                  <a:schemeClr val="tx1"/>
                </a:solidFill>
                <a:latin typeface="+mn-lt"/>
                <a:ea typeface="+mn-ea"/>
                <a:cs typeface="+mn-cs"/>
              </a:defRPr>
            </a:lvl1pPr>
            <a:lvl2pPr marL="266700" indent="-123825" algn="l" defTabSz="914400" rtl="0" eaLnBrk="1" latinLnBrk="0" hangingPunct="1">
              <a:lnSpc>
                <a:spcPct val="135000"/>
              </a:lnSpc>
              <a:spcBef>
                <a:spcPts val="0"/>
              </a:spcBef>
              <a:buFont typeface="Arial" panose="020B0604020202020204" pitchFamily="34" charset="0"/>
              <a:buChar char="-"/>
              <a:defRPr sz="1600" kern="1200">
                <a:solidFill>
                  <a:schemeClr val="tx1"/>
                </a:solidFill>
                <a:latin typeface="+mn-lt"/>
                <a:ea typeface="+mn-ea"/>
                <a:cs typeface="+mn-cs"/>
              </a:defRPr>
            </a:lvl2pPr>
            <a:lvl3pPr marL="409575" indent="-142875" algn="l" defTabSz="914400" rtl="0" eaLnBrk="1" latinLnBrk="0" hangingPunct="1">
              <a:lnSpc>
                <a:spcPct val="135000"/>
              </a:lnSpc>
              <a:spcBef>
                <a:spcPts val="0"/>
              </a:spcBef>
              <a:buFont typeface="Arial" panose="020B0604020202020204" pitchFamily="34" charset="0"/>
              <a:buChar char="-"/>
              <a:defRPr sz="1600" kern="1200">
                <a:solidFill>
                  <a:schemeClr val="tx1"/>
                </a:solidFill>
                <a:latin typeface="+mn-lt"/>
                <a:ea typeface="+mn-ea"/>
                <a:cs typeface="+mn-cs"/>
              </a:defRPr>
            </a:lvl3pPr>
            <a:lvl4pPr marL="542925" indent="-149225" algn="l" defTabSz="914400" rtl="0" eaLnBrk="1" latinLnBrk="0" hangingPunct="1">
              <a:lnSpc>
                <a:spcPct val="135000"/>
              </a:lnSpc>
              <a:spcBef>
                <a:spcPts val="0"/>
              </a:spcBef>
              <a:buFont typeface="Arial" panose="020B0604020202020204" pitchFamily="34" charset="0"/>
              <a:buChar char="-"/>
              <a:defRPr sz="1600" kern="1200">
                <a:solidFill>
                  <a:schemeClr val="tx1"/>
                </a:solidFill>
                <a:latin typeface="+mn-lt"/>
                <a:ea typeface="+mn-ea"/>
                <a:cs typeface="+mn-cs"/>
              </a:defRPr>
            </a:lvl4pPr>
            <a:lvl5pPr marL="676275" indent="-133350" algn="l" defTabSz="914400" rtl="0" eaLnBrk="1" latinLnBrk="0" hangingPunct="1">
              <a:lnSpc>
                <a:spcPct val="135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sz="1400" dirty="0">
                <a:solidFill>
                  <a:srgbClr val="003064"/>
                </a:solidFill>
                <a:latin typeface="Arial"/>
              </a:rPr>
              <a:t>Die IQSH </a:t>
            </a:r>
            <a:r>
              <a:rPr lang="de-DE" sz="1400" dirty="0">
                <a:solidFill>
                  <a:srgbClr val="003064"/>
                </a:solidFill>
                <a:latin typeface="Arial"/>
                <a:hlinkClick r:id="rId3"/>
              </a:rPr>
              <a:t>Methodenkarten</a:t>
            </a:r>
            <a:r>
              <a:rPr lang="de-DE" sz="1400" dirty="0">
                <a:solidFill>
                  <a:srgbClr val="003064"/>
                </a:solidFill>
                <a:latin typeface="Arial"/>
              </a:rPr>
              <a:t> können Impulse für die Einbindung des Themas KI in den Unterricht geben.</a:t>
            </a:r>
          </a:p>
        </p:txBody>
      </p:sp>
      <p:sp>
        <p:nvSpPr>
          <p:cNvPr id="5" name="Rechteck 4"/>
          <p:cNvSpPr/>
          <p:nvPr/>
        </p:nvSpPr>
        <p:spPr>
          <a:xfrm rot="20443791">
            <a:off x="7238700" y="4973751"/>
            <a:ext cx="4390946" cy="369332"/>
          </a:xfrm>
          <a:prstGeom prst="rect">
            <a:avLst/>
          </a:prstGeom>
        </p:spPr>
        <p:txBody>
          <a:bodyPr wrap="none">
            <a:spAutoFit/>
          </a:bodyPr>
          <a:lstStyle/>
          <a:p>
            <a:r>
              <a:rPr lang="de-DE" dirty="0"/>
              <a:t>https://l.fobizz.com/Methodenkarte%2FKI</a:t>
            </a:r>
          </a:p>
        </p:txBody>
      </p:sp>
    </p:spTree>
    <p:extLst>
      <p:ext uri="{BB962C8B-B14F-4D97-AF65-F5344CB8AC3E}">
        <p14:creationId xmlns:p14="http://schemas.microsoft.com/office/powerpoint/2010/main" val="88101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Erprobung 20 Min.</a:t>
            </a:r>
            <a:endParaRPr lang="de-DE" dirty="0"/>
          </a:p>
        </p:txBody>
      </p:sp>
      <p:sp>
        <p:nvSpPr>
          <p:cNvPr id="3" name="Inhaltsplatzhalter 2"/>
          <p:cNvSpPr>
            <a:spLocks noGrp="1"/>
          </p:cNvSpPr>
          <p:nvPr>
            <p:ph idx="1"/>
          </p:nvPr>
        </p:nvSpPr>
        <p:spPr/>
        <p:txBody>
          <a:bodyPr/>
          <a:lstStyle/>
          <a:p>
            <a:r>
              <a:rPr lang="de-DE" dirty="0" smtClean="0"/>
              <a:t>Starten Sie einen neuen Chat</a:t>
            </a:r>
          </a:p>
          <a:p>
            <a:endParaRPr lang="de-DE" dirty="0"/>
          </a:p>
          <a:p>
            <a:pPr lvl="1"/>
            <a:r>
              <a:rPr lang="de-DE" dirty="0" smtClean="0"/>
              <a:t>Lassen Sie sich zu einem beibiegen Thema einen Info Text erstellen und bewerten Sie die Qualität</a:t>
            </a:r>
          </a:p>
          <a:p>
            <a:pPr lvl="1"/>
            <a:endParaRPr lang="de-DE" dirty="0"/>
          </a:p>
          <a:p>
            <a:pPr lvl="1"/>
            <a:r>
              <a:rPr lang="de-DE" dirty="0" smtClean="0"/>
              <a:t>Lassen Sie sich </a:t>
            </a:r>
            <a:r>
              <a:rPr lang="de-DE" dirty="0" smtClean="0"/>
              <a:t>Meinungen </a:t>
            </a:r>
            <a:r>
              <a:rPr lang="de-DE" dirty="0" smtClean="0"/>
              <a:t>zu kritischen Themen aus den Nachrichten geben.</a:t>
            </a:r>
          </a:p>
          <a:p>
            <a:pPr lvl="1"/>
            <a:endParaRPr lang="de-DE" dirty="0"/>
          </a:p>
          <a:p>
            <a:pPr lvl="3"/>
            <a:r>
              <a:rPr lang="de-DE" dirty="0" smtClean="0"/>
              <a:t>Usw.</a:t>
            </a:r>
          </a:p>
          <a:p>
            <a:pPr lvl="5">
              <a:buFont typeface="Wingdings" panose="05000000000000000000" pitchFamily="2" charset="2"/>
              <a:buChar char="à"/>
            </a:pPr>
            <a:r>
              <a:rPr lang="de-DE" dirty="0">
                <a:sym typeface="Wingdings" panose="05000000000000000000" pitchFamily="2" charset="2"/>
              </a:rPr>
              <a:t>Erhalten eines inhaltlichen Überblicks für neue, bisher unbekannte Themen</a:t>
            </a:r>
          </a:p>
          <a:p>
            <a:pPr lvl="5">
              <a:buFont typeface="Wingdings" panose="05000000000000000000" pitchFamily="2" charset="2"/>
              <a:buChar char="à"/>
            </a:pPr>
            <a:r>
              <a:rPr lang="de-DE" dirty="0">
                <a:sym typeface="Wingdings" panose="05000000000000000000" pitchFamily="2" charset="2"/>
              </a:rPr>
              <a:t>Übersetzungen in verschiedenen </a:t>
            </a:r>
            <a:r>
              <a:rPr lang="de-DE" dirty="0" smtClean="0">
                <a:sym typeface="Wingdings" panose="05000000000000000000" pitchFamily="2" charset="2"/>
              </a:rPr>
              <a:t>Sprachniveaus</a:t>
            </a:r>
          </a:p>
          <a:p>
            <a:pPr lvl="5">
              <a:buFont typeface="Wingdings" panose="05000000000000000000" pitchFamily="2" charset="2"/>
              <a:buChar char="à"/>
            </a:pPr>
            <a:r>
              <a:rPr lang="de-DE" dirty="0">
                <a:sym typeface="Wingdings" panose="05000000000000000000" pitchFamily="2" charset="2"/>
              </a:rPr>
              <a:t>Erstellen eines Lernplans für die Klausur/ Lernfeldarbeit</a:t>
            </a:r>
          </a:p>
          <a:p>
            <a:pPr lvl="3"/>
            <a:endParaRPr lang="de-DE" dirty="0"/>
          </a:p>
        </p:txBody>
      </p:sp>
      <p:pic>
        <p:nvPicPr>
          <p:cNvPr id="6" name="Grafik 5"/>
          <p:cNvPicPr>
            <a:picLocks noChangeAspect="1"/>
          </p:cNvPicPr>
          <p:nvPr/>
        </p:nvPicPr>
        <p:blipFill>
          <a:blip r:embed="rId2"/>
          <a:stretch>
            <a:fillRect/>
          </a:stretch>
        </p:blipFill>
        <p:spPr>
          <a:xfrm>
            <a:off x="10106525" y="1960723"/>
            <a:ext cx="1814011" cy="1836441"/>
          </a:xfrm>
          <a:prstGeom prst="rect">
            <a:avLst/>
          </a:prstGeom>
        </p:spPr>
      </p:pic>
    </p:spTree>
    <p:extLst>
      <p:ext uri="{BB962C8B-B14F-4D97-AF65-F5344CB8AC3E}">
        <p14:creationId xmlns:p14="http://schemas.microsoft.com/office/powerpoint/2010/main" val="11377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KI als Unterrichtsgegenstand</a:t>
            </a:r>
            <a:br>
              <a:rPr lang="de-DE" dirty="0"/>
            </a:br>
            <a:r>
              <a:rPr lang="de-DE" sz="1800" dirty="0"/>
              <a:t>Arbeiten mit KI</a:t>
            </a:r>
            <a:endParaRPr lang="de-DE" dirty="0"/>
          </a:p>
        </p:txBody>
      </p:sp>
      <p:sp>
        <p:nvSpPr>
          <p:cNvPr id="6" name="Inhaltsplatzhalter 5"/>
          <p:cNvSpPr>
            <a:spLocks noGrp="1"/>
          </p:cNvSpPr>
          <p:nvPr>
            <p:ph idx="1"/>
          </p:nvPr>
        </p:nvSpPr>
        <p:spPr/>
        <p:txBody>
          <a:bodyPr/>
          <a:lstStyle/>
          <a:p>
            <a:pPr marL="0" lvl="0" indent="0">
              <a:buNone/>
            </a:pPr>
            <a:r>
              <a:rPr lang="de-DE" dirty="0">
                <a:latin typeface="Calibri" panose="020F0502020204030204" pitchFamily="34" charset="0"/>
                <a:ea typeface="Times New Roman" panose="02020603050405020304" pitchFamily="18" charset="0"/>
              </a:rPr>
              <a:t>Herausforderungen:</a:t>
            </a:r>
          </a:p>
          <a:p>
            <a:pPr marL="342900" lvl="0" indent="-342900">
              <a:buFont typeface="Symbol" panose="05050102010706020507" pitchFamily="18" charset="2"/>
              <a:buChar char=""/>
            </a:pPr>
            <a:r>
              <a:rPr lang="de-DE" dirty="0">
                <a:latin typeface="Calibri" panose="020F0502020204030204" pitchFamily="34" charset="0"/>
                <a:ea typeface="Times New Roman" panose="02020603050405020304" pitchFamily="18" charset="0"/>
              </a:rPr>
              <a:t>keine Internetanbindung, keine Quellen (lässt sich aber z. B. mit Bing lösen)</a:t>
            </a:r>
            <a:endParaRPr lang="de-DE" dirty="0">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de-DE" dirty="0">
                <a:latin typeface="Calibri" panose="020F0502020204030204" pitchFamily="34" charset="0"/>
                <a:ea typeface="Times New Roman" panose="02020603050405020304" pitchFamily="18" charset="0"/>
              </a:rPr>
              <a:t>veraltete Datenbasis bei kostenlosem </a:t>
            </a:r>
            <a:r>
              <a:rPr lang="de-DE" dirty="0" err="1">
                <a:latin typeface="Calibri" panose="020F0502020204030204" pitchFamily="34" charset="0"/>
                <a:ea typeface="Times New Roman" panose="02020603050405020304" pitchFamily="18" charset="0"/>
              </a:rPr>
              <a:t>ChatGPT</a:t>
            </a:r>
            <a:r>
              <a:rPr lang="de-DE" dirty="0">
                <a:latin typeface="Calibri" panose="020F0502020204030204" pitchFamily="34" charset="0"/>
                <a:ea typeface="Times New Roman" panose="02020603050405020304" pitchFamily="18" charset="0"/>
              </a:rPr>
              <a:t> 3.5 (nur Daten bis Ende 2021)</a:t>
            </a:r>
            <a:endParaRPr lang="de-DE" dirty="0">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de-DE" dirty="0">
                <a:latin typeface="Calibri" panose="020F0502020204030204" pitchFamily="34" charset="0"/>
                <a:ea typeface="Times New Roman" panose="02020603050405020304" pitchFamily="18" charset="0"/>
              </a:rPr>
              <a:t>keine Bilderstellung oder Bildverarbeitung möglich (in kostenloser Version)</a:t>
            </a:r>
            <a:endParaRPr lang="de-DE" dirty="0">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de-DE" dirty="0">
                <a:latin typeface="Calibri" panose="020F0502020204030204" pitchFamily="34" charset="0"/>
                <a:ea typeface="Times New Roman" panose="02020603050405020304" pitchFamily="18" charset="0"/>
              </a:rPr>
              <a:t>keine mathematische Genauigkeit (außer bei Verknüpfung mit Wissensmodellen wie Wolfram Alpha)</a:t>
            </a:r>
            <a:endParaRPr lang="de-DE" dirty="0">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de-DE" dirty="0">
                <a:latin typeface="Calibri" panose="020F0502020204030204" pitchFamily="34" charset="0"/>
                <a:ea typeface="Times New Roman" panose="02020603050405020304" pitchFamily="18" charset="0"/>
              </a:rPr>
              <a:t>Halluzinationen (falsche Informationen, falsche Quellen)</a:t>
            </a:r>
            <a:endParaRPr lang="de-DE" dirty="0">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de-DE" dirty="0">
                <a:latin typeface="Calibri" panose="020F0502020204030204" pitchFamily="34" charset="0"/>
                <a:ea typeface="Times New Roman" panose="02020603050405020304" pitchFamily="18" charset="0"/>
              </a:rPr>
              <a:t>Mangel an gesundem Menschenverstand</a:t>
            </a:r>
            <a:endParaRPr lang="de-DE" dirty="0">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de-DE" dirty="0">
                <a:latin typeface="Calibri" panose="020F0502020204030204" pitchFamily="34" charset="0"/>
                <a:ea typeface="Times New Roman" panose="02020603050405020304" pitchFamily="18" charset="0"/>
              </a:rPr>
              <a:t>Falschinformationen: </a:t>
            </a:r>
            <a:r>
              <a:rPr lang="de-DE" dirty="0">
                <a:hlinkClick r:id="rId2"/>
              </a:rPr>
              <a:t>https://t1p.de/r2u22</a:t>
            </a:r>
            <a:endParaRPr lang="de-DE" dirty="0">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de-DE" dirty="0">
                <a:latin typeface="Calibri" panose="020F0502020204030204" pitchFamily="34" charset="0"/>
                <a:ea typeface="Times New Roman" panose="02020603050405020304" pitchFamily="18" charset="0"/>
              </a:rPr>
              <a:t>Gefahr von Deepfakes steigt auch in Videos:</a:t>
            </a:r>
            <a:endParaRPr lang="de-DE" dirty="0">
              <a:latin typeface="Times New Roman" panose="02020603050405020304" pitchFamily="18" charset="0"/>
              <a:ea typeface="Times New Roman" panose="02020603050405020304" pitchFamily="18" charset="0"/>
            </a:endParaRPr>
          </a:p>
          <a:p>
            <a:pPr marL="457200"/>
            <a:r>
              <a:rPr lang="de-DE" dirty="0">
                <a:latin typeface="Calibri" panose="020F0502020204030204" pitchFamily="34" charset="0"/>
                <a:ea typeface="Times New Roman" panose="02020603050405020304" pitchFamily="18" charset="0"/>
              </a:rPr>
              <a:t> </a:t>
            </a:r>
            <a:r>
              <a:rPr lang="de-DE" u="sng" dirty="0">
                <a:solidFill>
                  <a:srgbClr val="0563C1"/>
                </a:solidFill>
                <a:latin typeface="Calibri" panose="020F0502020204030204" pitchFamily="34" charset="0"/>
                <a:ea typeface="Times New Roman" panose="02020603050405020304" pitchFamily="18" charset="0"/>
                <a:hlinkClick r:id="rId3"/>
              </a:rPr>
              <a:t>Kunstinstallation: Deepfake-Scholz verkündet AfD-Verbot - </a:t>
            </a:r>
            <a:r>
              <a:rPr lang="de-DE" u="sng" dirty="0" err="1">
                <a:solidFill>
                  <a:srgbClr val="0563C1"/>
                </a:solidFill>
                <a:latin typeface="Calibri" panose="020F0502020204030204" pitchFamily="34" charset="0"/>
                <a:ea typeface="Times New Roman" panose="02020603050405020304" pitchFamily="18" charset="0"/>
                <a:hlinkClick r:id="rId3"/>
              </a:rPr>
              <a:t>ZDFheute</a:t>
            </a:r>
            <a:r>
              <a:rPr lang="de-DE" dirty="0">
                <a:latin typeface="Times New Roman" panose="02020603050405020304" pitchFamily="18" charset="0"/>
                <a:ea typeface="Times New Roman" panose="02020603050405020304" pitchFamily="18" charset="0"/>
              </a:rPr>
              <a:t> </a:t>
            </a:r>
          </a:p>
          <a:p>
            <a:pPr marL="457200"/>
            <a:r>
              <a:rPr lang="de-DE" u="sng" dirty="0">
                <a:solidFill>
                  <a:srgbClr val="0563C1"/>
                </a:solidFill>
                <a:latin typeface="Calibri" panose="020F0502020204030204" pitchFamily="34" charset="0"/>
                <a:ea typeface="Times New Roman" panose="02020603050405020304" pitchFamily="18" charset="0"/>
                <a:hlinkClick r:id="rId4"/>
              </a:rPr>
              <a:t>Satireaktion für AfD-Verbot vor Kanzleramt - Gefälschtes Scholz-Video | Watch (msn.com)</a:t>
            </a:r>
            <a:endParaRPr lang="de-DE" dirty="0">
              <a:latin typeface="Times New Roman" panose="02020603050405020304" pitchFamily="18" charset="0"/>
              <a:ea typeface="Times New Roman" panose="02020603050405020304" pitchFamily="18" charset="0"/>
            </a:endParaRPr>
          </a:p>
          <a:p>
            <a:pPr marL="0" indent="0">
              <a:buNone/>
            </a:pPr>
            <a:endParaRPr lang="de-DE" dirty="0">
              <a:sym typeface="Wingdings" panose="05000000000000000000" pitchFamily="2" charset="2"/>
            </a:endParaRPr>
          </a:p>
        </p:txBody>
      </p:sp>
      <p:pic>
        <p:nvPicPr>
          <p:cNvPr id="2" name="Grafik 1">
            <a:extLst>
              <a:ext uri="{FF2B5EF4-FFF2-40B4-BE49-F238E27FC236}">
                <a16:creationId xmlns:a16="http://schemas.microsoft.com/office/drawing/2014/main" id="{787692FD-E88A-1906-50C5-21F190AE0983}"/>
              </a:ext>
            </a:extLst>
          </p:cNvPr>
          <p:cNvPicPr>
            <a:picLocks noChangeAspect="1"/>
          </p:cNvPicPr>
          <p:nvPr/>
        </p:nvPicPr>
        <p:blipFill>
          <a:blip r:embed="rId5"/>
          <a:stretch>
            <a:fillRect/>
          </a:stretch>
        </p:blipFill>
        <p:spPr>
          <a:xfrm>
            <a:off x="8501974" y="3586100"/>
            <a:ext cx="3690026" cy="2041046"/>
          </a:xfrm>
          <a:prstGeom prst="rect">
            <a:avLst/>
          </a:prstGeom>
        </p:spPr>
      </p:pic>
      <p:pic>
        <p:nvPicPr>
          <p:cNvPr id="3" name="Grafik 2">
            <a:extLst>
              <a:ext uri="{FF2B5EF4-FFF2-40B4-BE49-F238E27FC236}">
                <a16:creationId xmlns:a16="http://schemas.microsoft.com/office/drawing/2014/main" id="{5BDFBFA5-6FF2-3C08-E791-40884E2456FD}"/>
              </a:ext>
            </a:extLst>
          </p:cNvPr>
          <p:cNvPicPr>
            <a:picLocks noChangeAspect="1"/>
          </p:cNvPicPr>
          <p:nvPr/>
        </p:nvPicPr>
        <p:blipFill>
          <a:blip r:embed="rId6"/>
          <a:stretch>
            <a:fillRect/>
          </a:stretch>
        </p:blipFill>
        <p:spPr>
          <a:xfrm>
            <a:off x="6925930" y="3586101"/>
            <a:ext cx="1491738" cy="1491738"/>
          </a:xfrm>
          <a:prstGeom prst="rect">
            <a:avLst/>
          </a:prstGeom>
        </p:spPr>
      </p:pic>
    </p:spTree>
    <p:extLst>
      <p:ext uri="{BB962C8B-B14F-4D97-AF65-F5344CB8AC3E}">
        <p14:creationId xmlns:p14="http://schemas.microsoft.com/office/powerpoint/2010/main" val="68629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8" end="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08D332-588C-4036-E1C4-8AA9A3D363A7}"/>
              </a:ext>
            </a:extLst>
          </p:cNvPr>
          <p:cNvSpPr>
            <a:spLocks noGrp="1"/>
          </p:cNvSpPr>
          <p:nvPr>
            <p:ph type="title"/>
          </p:nvPr>
        </p:nvSpPr>
        <p:spPr/>
        <p:txBody>
          <a:bodyPr/>
          <a:lstStyle/>
          <a:p>
            <a:r>
              <a:rPr lang="de-DE" dirty="0"/>
              <a:t>KI als Unterrichtsgegenstand</a:t>
            </a:r>
            <a:br>
              <a:rPr lang="de-DE" dirty="0"/>
            </a:br>
            <a:r>
              <a:rPr lang="de-DE" sz="1800" dirty="0" err="1"/>
              <a:t>Prompting</a:t>
            </a:r>
            <a:r>
              <a:rPr lang="de-DE" sz="1800" dirty="0"/>
              <a:t> in </a:t>
            </a:r>
            <a:r>
              <a:rPr lang="de-DE" sz="1800" dirty="0" err="1"/>
              <a:t>ChatGPT</a:t>
            </a:r>
            <a:endParaRPr lang="de-DE" dirty="0"/>
          </a:p>
        </p:txBody>
      </p:sp>
      <p:sp>
        <p:nvSpPr>
          <p:cNvPr id="3" name="Inhaltsplatzhalter 2">
            <a:extLst>
              <a:ext uri="{FF2B5EF4-FFF2-40B4-BE49-F238E27FC236}">
                <a16:creationId xmlns:a16="http://schemas.microsoft.com/office/drawing/2014/main" id="{5BC4D967-7387-3A55-902B-C9038EE9C3E1}"/>
              </a:ext>
            </a:extLst>
          </p:cNvPr>
          <p:cNvSpPr>
            <a:spLocks noGrp="1"/>
          </p:cNvSpPr>
          <p:nvPr>
            <p:ph idx="1"/>
          </p:nvPr>
        </p:nvSpPr>
        <p:spPr/>
        <p:txBody>
          <a:bodyPr/>
          <a:lstStyle/>
          <a:p>
            <a:pPr marL="0" indent="0">
              <a:buNone/>
            </a:pPr>
            <a:r>
              <a:rPr lang="de-DE" dirty="0">
                <a:effectLst/>
                <a:latin typeface="Arial" panose="020B0604020202020204" pitchFamily="34" charset="0"/>
              </a:rPr>
              <a:t>1 </a:t>
            </a:r>
            <a:r>
              <a:rPr lang="de-DE" b="1" dirty="0">
                <a:effectLst/>
                <a:latin typeface="Arial" panose="020B0604020202020204" pitchFamily="34" charset="0"/>
              </a:rPr>
              <a:t>Rolle</a:t>
            </a:r>
            <a:r>
              <a:rPr lang="de-DE" dirty="0">
                <a:effectLst/>
                <a:latin typeface="Arial" panose="020B0604020202020204" pitchFamily="34" charset="0"/>
              </a:rPr>
              <a:t> des Chatbots: (Ggf. Rolle der </a:t>
            </a:r>
            <a:r>
              <a:rPr lang="de-DE" dirty="0" err="1">
                <a:effectLst/>
                <a:latin typeface="Arial" panose="020B0604020202020204" pitchFamily="34" charset="0"/>
              </a:rPr>
              <a:t>Nutzer:in</a:t>
            </a:r>
            <a:r>
              <a:rPr lang="de-DE" dirty="0">
                <a:effectLst/>
                <a:latin typeface="Arial" panose="020B0604020202020204" pitchFamily="34" charset="0"/>
              </a:rPr>
              <a:t>) Wer oder was wird simuliert?</a:t>
            </a:r>
          </a:p>
          <a:p>
            <a:pPr marL="0" indent="0">
              <a:buNone/>
            </a:pPr>
            <a:r>
              <a:rPr lang="de-DE" dirty="0"/>
              <a:t/>
            </a:r>
            <a:br>
              <a:rPr lang="de-DE" dirty="0"/>
            </a:br>
            <a:r>
              <a:rPr lang="de-DE" dirty="0">
                <a:effectLst/>
                <a:latin typeface="Arial" panose="020B0604020202020204" pitchFamily="34" charset="0"/>
              </a:rPr>
              <a:t>2 </a:t>
            </a:r>
            <a:r>
              <a:rPr lang="de-DE" b="1" dirty="0">
                <a:effectLst/>
                <a:latin typeface="Arial" panose="020B0604020202020204" pitchFamily="34" charset="0"/>
              </a:rPr>
              <a:t>Aufgabe</a:t>
            </a:r>
            <a:r>
              <a:rPr lang="de-DE" dirty="0">
                <a:effectLst/>
                <a:latin typeface="Arial" panose="020B0604020202020204" pitchFamily="34" charset="0"/>
              </a:rPr>
              <a:t>/Tätigkeit: Was ist zu tun?</a:t>
            </a:r>
          </a:p>
          <a:p>
            <a:pPr marL="0" indent="0">
              <a:buNone/>
            </a:pPr>
            <a:r>
              <a:rPr lang="de-DE" dirty="0"/>
              <a:t/>
            </a:r>
            <a:br>
              <a:rPr lang="de-DE" dirty="0"/>
            </a:br>
            <a:r>
              <a:rPr lang="de-DE" dirty="0">
                <a:effectLst/>
                <a:latin typeface="Arial" panose="020B0604020202020204" pitchFamily="34" charset="0"/>
              </a:rPr>
              <a:t>3 </a:t>
            </a:r>
            <a:r>
              <a:rPr lang="de-DE" b="1" dirty="0">
                <a:effectLst/>
                <a:latin typeface="Arial" panose="020B0604020202020204" pitchFamily="34" charset="0"/>
              </a:rPr>
              <a:t>Arbeitsschritte</a:t>
            </a:r>
            <a:r>
              <a:rPr lang="de-DE" dirty="0">
                <a:effectLst/>
                <a:latin typeface="Arial" panose="020B0604020202020204" pitchFamily="34" charset="0"/>
              </a:rPr>
              <a:t>: Was ist in welcher Reihenfolge zu tun?</a:t>
            </a:r>
          </a:p>
          <a:p>
            <a:pPr marL="0" indent="0">
              <a:buNone/>
            </a:pPr>
            <a:r>
              <a:rPr lang="de-DE" dirty="0"/>
              <a:t/>
            </a:r>
            <a:br>
              <a:rPr lang="de-DE" dirty="0"/>
            </a:br>
            <a:r>
              <a:rPr lang="de-DE" dirty="0">
                <a:effectLst/>
                <a:latin typeface="Arial" panose="020B0604020202020204" pitchFamily="34" charset="0"/>
              </a:rPr>
              <a:t>4 </a:t>
            </a:r>
            <a:r>
              <a:rPr lang="de-DE" b="1" dirty="0">
                <a:effectLst/>
                <a:latin typeface="Arial" panose="020B0604020202020204" pitchFamily="34" charset="0"/>
              </a:rPr>
              <a:t>Kontext</a:t>
            </a:r>
            <a:r>
              <a:rPr lang="de-DE" dirty="0">
                <a:effectLst/>
                <a:latin typeface="Arial" panose="020B0604020202020204" pitchFamily="34" charset="0"/>
              </a:rPr>
              <a:t>, Nebenbedingungen, Einschränkungen: Was muss dabei beachtet werden?</a:t>
            </a:r>
          </a:p>
          <a:p>
            <a:pPr marL="0" indent="0">
              <a:buNone/>
            </a:pPr>
            <a:r>
              <a:rPr lang="de-DE" dirty="0"/>
              <a:t/>
            </a:r>
            <a:br>
              <a:rPr lang="de-DE" dirty="0"/>
            </a:br>
            <a:r>
              <a:rPr lang="de-DE" dirty="0">
                <a:effectLst/>
                <a:latin typeface="Arial" panose="020B0604020202020204" pitchFamily="34" charset="0"/>
              </a:rPr>
              <a:t>5 </a:t>
            </a:r>
            <a:r>
              <a:rPr lang="de-DE" b="1" dirty="0">
                <a:effectLst/>
                <a:latin typeface="Arial" panose="020B0604020202020204" pitchFamily="34" charset="0"/>
              </a:rPr>
              <a:t>Ziel</a:t>
            </a:r>
            <a:r>
              <a:rPr lang="de-DE" dirty="0">
                <a:effectLst/>
                <a:latin typeface="Arial" panose="020B0604020202020204" pitchFamily="34" charset="0"/>
              </a:rPr>
              <a:t>: Was soll die Prompt Chain erreichen?</a:t>
            </a:r>
          </a:p>
          <a:p>
            <a:pPr marL="0" indent="0">
              <a:buNone/>
            </a:pPr>
            <a:r>
              <a:rPr lang="de-DE" dirty="0"/>
              <a:t/>
            </a:r>
            <a:br>
              <a:rPr lang="de-DE" dirty="0"/>
            </a:br>
            <a:r>
              <a:rPr lang="de-DE" dirty="0">
                <a:effectLst/>
                <a:latin typeface="Arial" panose="020B0604020202020204" pitchFamily="34" charset="0"/>
              </a:rPr>
              <a:t>6 Format des </a:t>
            </a:r>
            <a:r>
              <a:rPr lang="de-DE" b="1" dirty="0">
                <a:effectLst/>
                <a:latin typeface="Arial" panose="020B0604020202020204" pitchFamily="34" charset="0"/>
              </a:rPr>
              <a:t>Output</a:t>
            </a:r>
            <a:r>
              <a:rPr lang="de-DE" dirty="0">
                <a:effectLst/>
                <a:latin typeface="Arial" panose="020B0604020202020204" pitchFamily="34" charset="0"/>
              </a:rPr>
              <a:t>s: Wie soll die Rückmeldung des </a:t>
            </a:r>
            <a:r>
              <a:rPr lang="de-DE" dirty="0" err="1">
                <a:effectLst/>
                <a:latin typeface="Arial" panose="020B0604020202020204" pitchFamily="34" charset="0"/>
              </a:rPr>
              <a:t>Chatbots</a:t>
            </a:r>
            <a:r>
              <a:rPr lang="de-DE" dirty="0">
                <a:effectLst/>
                <a:latin typeface="Arial" panose="020B0604020202020204" pitchFamily="34" charset="0"/>
              </a:rPr>
              <a:t> </a:t>
            </a:r>
            <a:r>
              <a:rPr lang="de-DE" dirty="0" smtClean="0">
                <a:effectLst/>
                <a:latin typeface="Arial" panose="020B0604020202020204" pitchFamily="34" charset="0"/>
              </a:rPr>
              <a:t>aussehen</a:t>
            </a:r>
          </a:p>
          <a:p>
            <a:pPr marL="0" indent="0">
              <a:buNone/>
            </a:pPr>
            <a:endParaRPr lang="de-DE" dirty="0">
              <a:latin typeface="Arial" panose="020B0604020202020204" pitchFamily="34" charset="0"/>
            </a:endParaRPr>
          </a:p>
          <a:p>
            <a:pPr marL="0" indent="0">
              <a:buNone/>
            </a:pPr>
            <a:r>
              <a:rPr lang="de-DE" dirty="0" smtClean="0">
                <a:latin typeface="Arial" panose="020B0604020202020204" pitchFamily="34" charset="0"/>
              </a:rPr>
              <a:t>7 </a:t>
            </a:r>
            <a:r>
              <a:rPr lang="de-DE" dirty="0" err="1" smtClean="0">
                <a:latin typeface="Arial" panose="020B0604020202020204" pitchFamily="34" charset="0"/>
              </a:rPr>
              <a:t>Promptlabor</a:t>
            </a:r>
            <a:endParaRPr lang="de-DE" dirty="0"/>
          </a:p>
        </p:txBody>
      </p:sp>
      <p:sp>
        <p:nvSpPr>
          <p:cNvPr id="6" name="Textfeld 5">
            <a:extLst>
              <a:ext uri="{FF2B5EF4-FFF2-40B4-BE49-F238E27FC236}">
                <a16:creationId xmlns:a16="http://schemas.microsoft.com/office/drawing/2014/main" id="{CA2EEFA3-071C-2658-A4CE-8C8197A45620}"/>
              </a:ext>
            </a:extLst>
          </p:cNvPr>
          <p:cNvSpPr txBox="1"/>
          <p:nvPr/>
        </p:nvSpPr>
        <p:spPr>
          <a:xfrm>
            <a:off x="10797893" y="5317766"/>
            <a:ext cx="1342417" cy="338554"/>
          </a:xfrm>
          <a:prstGeom prst="rect">
            <a:avLst/>
          </a:prstGeom>
          <a:solidFill>
            <a:schemeClr val="tx1">
              <a:lumMod val="10000"/>
              <a:lumOff val="90000"/>
            </a:schemeClr>
          </a:solidFill>
        </p:spPr>
        <p:txBody>
          <a:bodyPr wrap="square" rtlCol="0">
            <a:spAutoFit/>
          </a:bodyPr>
          <a:lstStyle/>
          <a:p>
            <a:r>
              <a:rPr lang="de-DE" sz="1600" dirty="0"/>
              <a:t>Zeit: 15 min.</a:t>
            </a:r>
          </a:p>
        </p:txBody>
      </p:sp>
    </p:spTree>
    <p:extLst>
      <p:ext uri="{BB962C8B-B14F-4D97-AF65-F5344CB8AC3E}">
        <p14:creationId xmlns:p14="http://schemas.microsoft.com/office/powerpoint/2010/main" val="298117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E8F67-4C19-CBD2-CD2D-2BAF6272AE7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21CCF77-DE68-94A4-AEC1-D426B2067E71}"/>
              </a:ext>
            </a:extLst>
          </p:cNvPr>
          <p:cNvSpPr>
            <a:spLocks noGrp="1"/>
          </p:cNvSpPr>
          <p:nvPr>
            <p:ph type="title"/>
          </p:nvPr>
        </p:nvSpPr>
        <p:spPr/>
        <p:txBody>
          <a:bodyPr/>
          <a:lstStyle/>
          <a:p>
            <a:r>
              <a:rPr lang="de-DE" dirty="0"/>
              <a:t>KI als Unterrichtsgegenstand</a:t>
            </a:r>
            <a:br>
              <a:rPr lang="de-DE" dirty="0"/>
            </a:br>
            <a:r>
              <a:rPr lang="de-DE" sz="1800" dirty="0"/>
              <a:t>Perspektive Lehrende</a:t>
            </a:r>
            <a:endParaRPr lang="de-DE" dirty="0"/>
          </a:p>
        </p:txBody>
      </p:sp>
      <p:sp>
        <p:nvSpPr>
          <p:cNvPr id="3" name="Inhaltsplatzhalter 2">
            <a:extLst>
              <a:ext uri="{FF2B5EF4-FFF2-40B4-BE49-F238E27FC236}">
                <a16:creationId xmlns:a16="http://schemas.microsoft.com/office/drawing/2014/main" id="{C10B54C1-3BDD-E781-16E3-129F999FF4F6}"/>
              </a:ext>
            </a:extLst>
          </p:cNvPr>
          <p:cNvSpPr>
            <a:spLocks noGrp="1"/>
          </p:cNvSpPr>
          <p:nvPr>
            <p:ph idx="1"/>
          </p:nvPr>
        </p:nvSpPr>
        <p:spPr>
          <a:xfrm>
            <a:off x="624415" y="1960723"/>
            <a:ext cx="11431397" cy="4276590"/>
          </a:xfrm>
        </p:spPr>
        <p:txBody>
          <a:bodyPr/>
          <a:lstStyle/>
          <a:p>
            <a:pPr marL="145125" indent="0">
              <a:spcBef>
                <a:spcPct val="0"/>
              </a:spcBef>
              <a:buNone/>
            </a:pPr>
            <a:r>
              <a:rPr lang="de-DE" altLang="de-DE" b="1" dirty="0">
                <a:ea typeface="Geneva" pitchFamily="-112" charset="-128"/>
              </a:rPr>
              <a:t>Welche Aufgaben können mittels KI </a:t>
            </a:r>
            <a:r>
              <a:rPr lang="de-DE" altLang="de-DE" b="1" u="sng" dirty="0">
                <a:highlight>
                  <a:srgbClr val="FFFF00"/>
                </a:highlight>
                <a:ea typeface="Geneva" pitchFamily="-112" charset="-128"/>
              </a:rPr>
              <a:t>unterstützt werden</a:t>
            </a:r>
            <a:r>
              <a:rPr lang="de-DE" altLang="de-DE" b="1" dirty="0">
                <a:ea typeface="Geneva" pitchFamily="-112" charset="-128"/>
              </a:rPr>
              <a:t>?</a:t>
            </a:r>
          </a:p>
          <a:p>
            <a:pPr marL="145125" indent="0">
              <a:spcBef>
                <a:spcPct val="0"/>
              </a:spcBef>
              <a:buNone/>
            </a:pPr>
            <a:endParaRPr lang="de-DE" altLang="de-DE" b="1" dirty="0">
              <a:ea typeface="Geneva" pitchFamily="-112" charset="-128"/>
            </a:endParaRPr>
          </a:p>
          <a:p>
            <a:pPr marL="145125" indent="0">
              <a:spcBef>
                <a:spcPct val="0"/>
              </a:spcBef>
              <a:buNone/>
            </a:pPr>
            <a:r>
              <a:rPr lang="de-DE" altLang="de-DE" dirty="0">
                <a:ea typeface="Geneva" pitchFamily="-112" charset="-128"/>
              </a:rPr>
              <a:t>1. Texte: Erstellung, Differenzierung, Strukturierung, Ausformulierung, Verbesserung, einfache Korrespondenz</a:t>
            </a:r>
          </a:p>
          <a:p>
            <a:pPr marL="145125" indent="0">
              <a:spcBef>
                <a:spcPct val="0"/>
              </a:spcBef>
              <a:buNone/>
            </a:pPr>
            <a:endParaRPr lang="de-DE" altLang="de-DE" dirty="0">
              <a:ea typeface="Geneva" pitchFamily="-112" charset="-128"/>
            </a:endParaRPr>
          </a:p>
          <a:p>
            <a:pPr marL="145125" indent="0">
              <a:spcBef>
                <a:spcPct val="0"/>
              </a:spcBef>
              <a:buNone/>
            </a:pPr>
            <a:r>
              <a:rPr lang="de-DE" altLang="de-DE" dirty="0">
                <a:ea typeface="Geneva" pitchFamily="-112" charset="-128"/>
              </a:rPr>
              <a:t>2. Erstellung von Listen und Glossaren, Zusammenfassungen, Lückentexten, Quizzen</a:t>
            </a:r>
          </a:p>
          <a:p>
            <a:pPr marL="145125" indent="0">
              <a:spcBef>
                <a:spcPct val="0"/>
              </a:spcBef>
              <a:buNone/>
            </a:pPr>
            <a:endParaRPr lang="de-DE" altLang="de-DE" dirty="0">
              <a:ea typeface="Geneva" pitchFamily="-112" charset="-128"/>
            </a:endParaRPr>
          </a:p>
          <a:p>
            <a:pPr marL="145125" indent="0">
              <a:spcBef>
                <a:spcPct val="0"/>
              </a:spcBef>
              <a:buNone/>
            </a:pPr>
            <a:r>
              <a:rPr lang="de-DE" altLang="de-DE" dirty="0">
                <a:ea typeface="Geneva" pitchFamily="-112" charset="-128"/>
              </a:rPr>
              <a:t>3. Unterstützung von Schreibprozessen und bei der Ideenfindung, Erklärung von Zusammenhängen und Hintergründen</a:t>
            </a:r>
          </a:p>
          <a:p>
            <a:pPr marL="145125" indent="0">
              <a:spcBef>
                <a:spcPct val="0"/>
              </a:spcBef>
              <a:buNone/>
            </a:pPr>
            <a:endParaRPr lang="de-DE" altLang="de-DE" dirty="0">
              <a:ea typeface="Geneva" pitchFamily="-112" charset="-128"/>
            </a:endParaRPr>
          </a:p>
          <a:p>
            <a:pPr marL="145125" indent="0">
              <a:spcBef>
                <a:spcPct val="0"/>
              </a:spcBef>
              <a:buNone/>
            </a:pPr>
            <a:r>
              <a:rPr lang="de-DE" altLang="de-DE" dirty="0">
                <a:ea typeface="Geneva" pitchFamily="-112" charset="-128"/>
              </a:rPr>
              <a:t>4. Analyse und Vergleich von Inhalten, Nennung von Beispielen und Analogien, Erörterung und Gliederung von Themen</a:t>
            </a:r>
          </a:p>
          <a:p>
            <a:pPr marL="145125" indent="0">
              <a:spcBef>
                <a:spcPct val="0"/>
              </a:spcBef>
              <a:buNone/>
            </a:pPr>
            <a:endParaRPr lang="de-DE" altLang="de-DE" dirty="0">
              <a:ea typeface="Geneva" pitchFamily="-112" charset="-128"/>
            </a:endParaRPr>
          </a:p>
          <a:p>
            <a:pPr marL="145125" indent="0">
              <a:spcBef>
                <a:spcPct val="0"/>
              </a:spcBef>
              <a:buNone/>
            </a:pPr>
            <a:r>
              <a:rPr lang="de-DE" altLang="de-DE" dirty="0">
                <a:ea typeface="Geneva" pitchFamily="-112" charset="-128"/>
              </a:rPr>
              <a:t>5. Übersetzung von Texten, Anpassung der Niveaustufen, Grammatik-, Rechtschreib- und Ausdruckskorrektur</a:t>
            </a:r>
          </a:p>
          <a:p>
            <a:pPr marL="145125" indent="0">
              <a:spcBef>
                <a:spcPct val="0"/>
              </a:spcBef>
              <a:buNone/>
            </a:pPr>
            <a:endParaRPr lang="de-DE" altLang="de-DE" dirty="0">
              <a:ea typeface="Geneva" pitchFamily="-112" charset="-128"/>
            </a:endParaRPr>
          </a:p>
          <a:p>
            <a:pPr marL="145125" indent="0">
              <a:spcBef>
                <a:spcPct val="0"/>
              </a:spcBef>
              <a:buNone/>
            </a:pPr>
            <a:r>
              <a:rPr lang="de-DE" altLang="de-DE" dirty="0">
                <a:ea typeface="Geneva" pitchFamily="-112" charset="-128"/>
              </a:rPr>
              <a:t>6. Erstellung von Handlungssituationen und Arbeitsaufträgen, Planung von Unterrichtsstunden und Curricula</a:t>
            </a:r>
          </a:p>
          <a:p>
            <a:pPr marL="0" indent="0">
              <a:buNone/>
            </a:pPr>
            <a:endParaRPr lang="de-DE" dirty="0"/>
          </a:p>
        </p:txBody>
      </p:sp>
    </p:spTree>
    <p:extLst>
      <p:ext uri="{BB962C8B-B14F-4D97-AF65-F5344CB8AC3E}">
        <p14:creationId xmlns:p14="http://schemas.microsoft.com/office/powerpoint/2010/main" val="369066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379965-CB86-200E-963D-E66F56DC25CF}"/>
              </a:ext>
            </a:extLst>
          </p:cNvPr>
          <p:cNvSpPr>
            <a:spLocks noGrp="1"/>
          </p:cNvSpPr>
          <p:nvPr>
            <p:ph type="title"/>
          </p:nvPr>
        </p:nvSpPr>
        <p:spPr/>
        <p:txBody>
          <a:bodyPr/>
          <a:lstStyle/>
          <a:p>
            <a:r>
              <a:rPr lang="de-DE" dirty="0"/>
              <a:t>Bilderstellung mittels KI</a:t>
            </a:r>
          </a:p>
        </p:txBody>
      </p:sp>
      <p:sp>
        <p:nvSpPr>
          <p:cNvPr id="3" name="Inhaltsplatzhalter 2">
            <a:extLst>
              <a:ext uri="{FF2B5EF4-FFF2-40B4-BE49-F238E27FC236}">
                <a16:creationId xmlns:a16="http://schemas.microsoft.com/office/drawing/2014/main" id="{6FA6866D-5930-69E0-0848-483BF9255F17}"/>
              </a:ext>
            </a:extLst>
          </p:cNvPr>
          <p:cNvSpPr>
            <a:spLocks noGrp="1"/>
          </p:cNvSpPr>
          <p:nvPr>
            <p:ph idx="1"/>
          </p:nvPr>
        </p:nvSpPr>
        <p:spPr>
          <a:xfrm>
            <a:off x="624416" y="1960723"/>
            <a:ext cx="9014598" cy="4276590"/>
          </a:xfrm>
        </p:spPr>
        <p:txBody>
          <a:bodyPr/>
          <a:lstStyle/>
          <a:p>
            <a:pPr marL="0" indent="0">
              <a:buNone/>
            </a:pPr>
            <a:r>
              <a:rPr lang="de-DE" dirty="0"/>
              <a:t>Microsoft Bing: </a:t>
            </a:r>
            <a:r>
              <a:rPr lang="de-DE" dirty="0" err="1"/>
              <a:t>ChatGPT</a:t>
            </a:r>
            <a:r>
              <a:rPr lang="de-DE" dirty="0"/>
              <a:t> 4.0 integriert (kostenlos), einfach zu nutzen – aber Anmeldung notwendig </a:t>
            </a:r>
          </a:p>
          <a:p>
            <a:pPr marL="0" indent="0">
              <a:buNone/>
            </a:pPr>
            <a:endParaRPr lang="de-DE" dirty="0"/>
          </a:p>
          <a:p>
            <a:pPr marL="0" indent="0">
              <a:buNone/>
            </a:pPr>
            <a:r>
              <a:rPr lang="de-DE" dirty="0"/>
              <a:t>alternativ: kostenpflichtiger </a:t>
            </a:r>
            <a:r>
              <a:rPr lang="de-DE" dirty="0" smtClean="0"/>
              <a:t>Bildgenerator</a:t>
            </a:r>
          </a:p>
          <a:p>
            <a:pPr marL="0" indent="0">
              <a:buNone/>
            </a:pPr>
            <a:endParaRPr lang="de-DE" dirty="0"/>
          </a:p>
          <a:p>
            <a:pPr marL="0" indent="0">
              <a:buNone/>
            </a:pPr>
            <a:r>
              <a:rPr lang="de-DE" dirty="0" smtClean="0"/>
              <a:t>Oder kostenlos mit und ohne Registrierung via Lexika</a:t>
            </a:r>
            <a:endParaRPr lang="de-DE" dirty="0"/>
          </a:p>
          <a:p>
            <a:pPr marL="0" indent="0">
              <a:buNone/>
            </a:pPr>
            <a:endParaRPr lang="de-DE" dirty="0"/>
          </a:p>
          <a:p>
            <a:pPr marL="0" indent="0">
              <a:buNone/>
            </a:pPr>
            <a:r>
              <a:rPr lang="de-DE" dirty="0"/>
              <a:t>Beispiel:</a:t>
            </a:r>
          </a:p>
          <a:p>
            <a:pPr marL="0" indent="0">
              <a:buNone/>
            </a:pPr>
            <a:endParaRPr lang="de-DE" dirty="0"/>
          </a:p>
          <a:p>
            <a:pPr marL="0" indent="0">
              <a:buNone/>
            </a:pPr>
            <a:r>
              <a:rPr lang="de-DE" dirty="0"/>
              <a:t>Bild erstellen: Verkaufsgespräch im Handygeschäft. Eine sehr verärgerte Kundin beschwert sich über das Handy, dass sie dort gekauft hat. Stil Tinte Zeichnung, Anime Stil, scharfer Fokus, Kunstlicht, hell, Ganzkörper</a:t>
            </a:r>
          </a:p>
          <a:p>
            <a:pPr marL="0" indent="0">
              <a:buNone/>
            </a:pPr>
            <a:endParaRPr lang="de-DE" dirty="0"/>
          </a:p>
        </p:txBody>
      </p:sp>
      <p:pic>
        <p:nvPicPr>
          <p:cNvPr id="6" name="Grafik 5">
            <a:extLst>
              <a:ext uri="{FF2B5EF4-FFF2-40B4-BE49-F238E27FC236}">
                <a16:creationId xmlns:a16="http://schemas.microsoft.com/office/drawing/2014/main" id="{43097D1A-C507-2DDE-3C5B-914C9DED87A5}"/>
              </a:ext>
            </a:extLst>
          </p:cNvPr>
          <p:cNvPicPr>
            <a:picLocks noChangeAspect="1"/>
          </p:cNvPicPr>
          <p:nvPr/>
        </p:nvPicPr>
        <p:blipFill>
          <a:blip r:embed="rId2"/>
          <a:stretch>
            <a:fillRect/>
          </a:stretch>
        </p:blipFill>
        <p:spPr>
          <a:xfrm>
            <a:off x="9308950" y="4416744"/>
            <a:ext cx="1902117" cy="1902117"/>
          </a:xfrm>
          <a:prstGeom prst="rect">
            <a:avLst/>
          </a:prstGeom>
        </p:spPr>
      </p:pic>
      <p:sp>
        <p:nvSpPr>
          <p:cNvPr id="7" name="Rechteck 6"/>
          <p:cNvSpPr/>
          <p:nvPr/>
        </p:nvSpPr>
        <p:spPr>
          <a:xfrm rot="1892344">
            <a:off x="6108421" y="3051976"/>
            <a:ext cx="3583097" cy="369332"/>
          </a:xfrm>
          <a:prstGeom prst="rect">
            <a:avLst/>
          </a:prstGeom>
        </p:spPr>
        <p:txBody>
          <a:bodyPr wrap="none">
            <a:spAutoFit/>
          </a:bodyPr>
          <a:lstStyle/>
          <a:p>
            <a:r>
              <a:rPr lang="de-DE" dirty="0"/>
              <a:t>https://deepdreamgenerator.com/</a:t>
            </a:r>
          </a:p>
        </p:txBody>
      </p:sp>
      <p:sp>
        <p:nvSpPr>
          <p:cNvPr id="8" name="Rechteck 7"/>
          <p:cNvSpPr/>
          <p:nvPr/>
        </p:nvSpPr>
        <p:spPr>
          <a:xfrm rot="2199587">
            <a:off x="5046274" y="3408972"/>
            <a:ext cx="3044551" cy="369332"/>
          </a:xfrm>
          <a:prstGeom prst="rect">
            <a:avLst/>
          </a:prstGeom>
        </p:spPr>
        <p:txBody>
          <a:bodyPr wrap="none">
            <a:spAutoFit/>
          </a:bodyPr>
          <a:lstStyle/>
          <a:p>
            <a:r>
              <a:rPr lang="de-DE" dirty="0"/>
              <a:t>https://www.artbreeder.com/</a:t>
            </a:r>
          </a:p>
        </p:txBody>
      </p:sp>
    </p:spTree>
    <p:extLst>
      <p:ext uri="{BB962C8B-B14F-4D97-AF65-F5344CB8AC3E}">
        <p14:creationId xmlns:p14="http://schemas.microsoft.com/office/powerpoint/2010/main" val="322172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66B82A-7D5C-FE39-FB3F-D24D523BB78F}"/>
              </a:ext>
            </a:extLst>
          </p:cNvPr>
          <p:cNvSpPr>
            <a:spLocks noGrp="1"/>
          </p:cNvSpPr>
          <p:nvPr>
            <p:ph type="title"/>
          </p:nvPr>
        </p:nvSpPr>
        <p:spPr/>
        <p:txBody>
          <a:bodyPr/>
          <a:lstStyle/>
          <a:p>
            <a:r>
              <a:rPr lang="de-DE" dirty="0"/>
              <a:t>Bilderstellung mittels KI</a:t>
            </a:r>
          </a:p>
        </p:txBody>
      </p:sp>
      <p:graphicFrame>
        <p:nvGraphicFramePr>
          <p:cNvPr id="4" name="Inhaltsplatzhalter 3">
            <a:extLst>
              <a:ext uri="{FF2B5EF4-FFF2-40B4-BE49-F238E27FC236}">
                <a16:creationId xmlns:a16="http://schemas.microsoft.com/office/drawing/2014/main" id="{2698C916-8880-0F81-248E-E591FEE78FAA}"/>
              </a:ext>
            </a:extLst>
          </p:cNvPr>
          <p:cNvGraphicFramePr>
            <a:graphicFrameLocks noGrp="1"/>
          </p:cNvGraphicFramePr>
          <p:nvPr>
            <p:ph idx="1"/>
            <p:extLst>
              <p:ext uri="{D42A27DB-BD31-4B8C-83A1-F6EECF244321}">
                <p14:modId xmlns:p14="http://schemas.microsoft.com/office/powerpoint/2010/main" val="352906531"/>
              </p:ext>
            </p:extLst>
          </p:nvPr>
        </p:nvGraphicFramePr>
        <p:xfrm>
          <a:off x="623888" y="1960563"/>
          <a:ext cx="10944224" cy="2575560"/>
        </p:xfrm>
        <a:graphic>
          <a:graphicData uri="http://schemas.openxmlformats.org/drawingml/2006/table">
            <a:tbl>
              <a:tblPr firstRow="1" bandRow="1">
                <a:tableStyleId>{2D5ABB26-0587-4C30-8999-92F81FD0307C}</a:tableStyleId>
              </a:tblPr>
              <a:tblGrid>
                <a:gridCol w="5472112">
                  <a:extLst>
                    <a:ext uri="{9D8B030D-6E8A-4147-A177-3AD203B41FA5}">
                      <a16:colId xmlns:a16="http://schemas.microsoft.com/office/drawing/2014/main" val="2960370146"/>
                    </a:ext>
                  </a:extLst>
                </a:gridCol>
                <a:gridCol w="5472112">
                  <a:extLst>
                    <a:ext uri="{9D8B030D-6E8A-4147-A177-3AD203B41FA5}">
                      <a16:colId xmlns:a16="http://schemas.microsoft.com/office/drawing/2014/main" val="916644041"/>
                    </a:ext>
                  </a:extLst>
                </a:gridCol>
              </a:tblGrid>
              <a:tr h="370840">
                <a:tc>
                  <a:txBody>
                    <a:bodyPr/>
                    <a:lstStyle/>
                    <a:p>
                      <a:r>
                        <a:rPr lang="de-DE" sz="1800" kern="1200" dirty="0">
                          <a:solidFill>
                            <a:schemeClr val="tx1"/>
                          </a:solidFill>
                          <a:effectLst/>
                          <a:latin typeface="+mn-lt"/>
                          <a:ea typeface="+mn-ea"/>
                          <a:cs typeface="+mn-cs"/>
                        </a:rPr>
                        <a:t>Bild erstellen: Verkaufsgespräch im Handygeschäft. Eine sehr verärgerte Kundin beschwert sich über das Handy, dass sie dort gekauft hat. Stil Skizze, </a:t>
                      </a:r>
                      <a:r>
                        <a:rPr lang="de-DE" sz="1800" kern="1200" dirty="0" err="1">
                          <a:solidFill>
                            <a:schemeClr val="tx1"/>
                          </a:solidFill>
                          <a:effectLst/>
                          <a:latin typeface="+mn-lt"/>
                          <a:ea typeface="+mn-ea"/>
                          <a:cs typeface="+mn-cs"/>
                        </a:rPr>
                        <a:t>impressionist</a:t>
                      </a:r>
                      <a:r>
                        <a:rPr lang="de-DE" sz="1800" kern="1200" dirty="0">
                          <a:solidFill>
                            <a:schemeClr val="tx1"/>
                          </a:solidFill>
                          <a:effectLst/>
                          <a:latin typeface="+mn-lt"/>
                          <a:ea typeface="+mn-ea"/>
                          <a:cs typeface="+mn-cs"/>
                        </a:rPr>
                        <a:t>, </a:t>
                      </a:r>
                      <a:r>
                        <a:rPr lang="de-DE" sz="1800" kern="1200" dirty="0" err="1">
                          <a:solidFill>
                            <a:schemeClr val="tx1"/>
                          </a:solidFill>
                          <a:effectLst/>
                          <a:latin typeface="+mn-lt"/>
                          <a:ea typeface="+mn-ea"/>
                          <a:cs typeface="+mn-cs"/>
                        </a:rPr>
                        <a:t>bokeh</a:t>
                      </a:r>
                      <a:r>
                        <a:rPr lang="de-DE" sz="1800" kern="1200" dirty="0">
                          <a:solidFill>
                            <a:schemeClr val="tx1"/>
                          </a:solidFill>
                          <a:effectLst/>
                          <a:latin typeface="+mn-lt"/>
                          <a:ea typeface="+mn-ea"/>
                          <a:cs typeface="+mn-cs"/>
                        </a:rPr>
                        <a:t>, filmische Beleuchtung, Seitenansicht</a:t>
                      </a:r>
                      <a:endParaRPr lang="de-DE" dirty="0"/>
                    </a:p>
                  </a:txBody>
                  <a:tcPr/>
                </a:tc>
                <a:tc>
                  <a:txBody>
                    <a:bodyPr/>
                    <a:lstStyle/>
                    <a:p>
                      <a:r>
                        <a:rPr lang="de-DE" sz="1800" kern="1200" dirty="0">
                          <a:solidFill>
                            <a:schemeClr val="tx1"/>
                          </a:solidFill>
                          <a:effectLst/>
                          <a:latin typeface="+mn-lt"/>
                          <a:ea typeface="+mn-ea"/>
                          <a:cs typeface="+mn-cs"/>
                        </a:rPr>
                        <a:t>Bild erstellen: Verkaufsgespräch im Handygeschäft. Eine sehr verärgerte Kundin beschwert sich über das Handy, dass sie dort gekauft hat. Stil Ölgemälde, Cyberpunk Stil, sehr detailliert, Nacht, Nahaufnahme</a:t>
                      </a:r>
                      <a:endParaRPr lang="de-DE" dirty="0"/>
                    </a:p>
                  </a:txBody>
                  <a:tcPr/>
                </a:tc>
                <a:extLst>
                  <a:ext uri="{0D108BD9-81ED-4DB2-BD59-A6C34878D82A}">
                    <a16:rowId xmlns:a16="http://schemas.microsoft.com/office/drawing/2014/main" val="3202704486"/>
                  </a:ext>
                </a:extLst>
              </a:tr>
              <a:tr h="370840">
                <a:tc>
                  <a:txBody>
                    <a:bodyPr/>
                    <a:lstStyle/>
                    <a:p>
                      <a:endParaRPr lang="de-DE"/>
                    </a:p>
                  </a:txBody>
                  <a:tcPr/>
                </a:tc>
                <a:tc>
                  <a:txBody>
                    <a:bodyPr/>
                    <a:lstStyle/>
                    <a:p>
                      <a:endParaRPr lang="de-DE"/>
                    </a:p>
                  </a:txBody>
                  <a:tcPr/>
                </a:tc>
                <a:extLst>
                  <a:ext uri="{0D108BD9-81ED-4DB2-BD59-A6C34878D82A}">
                    <a16:rowId xmlns:a16="http://schemas.microsoft.com/office/drawing/2014/main" val="1289440991"/>
                  </a:ext>
                </a:extLst>
              </a:tr>
              <a:tr h="370840">
                <a:tc>
                  <a:txBody>
                    <a:bodyPr/>
                    <a:lstStyle/>
                    <a:p>
                      <a:endParaRPr lang="de-DE"/>
                    </a:p>
                  </a:txBody>
                  <a:tcPr/>
                </a:tc>
                <a:tc>
                  <a:txBody>
                    <a:bodyPr/>
                    <a:lstStyle/>
                    <a:p>
                      <a:endParaRPr lang="de-DE" dirty="0"/>
                    </a:p>
                  </a:txBody>
                  <a:tcPr/>
                </a:tc>
                <a:extLst>
                  <a:ext uri="{0D108BD9-81ED-4DB2-BD59-A6C34878D82A}">
                    <a16:rowId xmlns:a16="http://schemas.microsoft.com/office/drawing/2014/main" val="766458044"/>
                  </a:ext>
                </a:extLst>
              </a:tr>
              <a:tr h="370840">
                <a:tc>
                  <a:txBody>
                    <a:bodyPr/>
                    <a:lstStyle/>
                    <a:p>
                      <a:endParaRPr lang="de-DE"/>
                    </a:p>
                  </a:txBody>
                  <a:tcPr/>
                </a:tc>
                <a:tc>
                  <a:txBody>
                    <a:bodyPr/>
                    <a:lstStyle/>
                    <a:p>
                      <a:endParaRPr lang="de-DE" dirty="0"/>
                    </a:p>
                  </a:txBody>
                  <a:tcPr/>
                </a:tc>
                <a:extLst>
                  <a:ext uri="{0D108BD9-81ED-4DB2-BD59-A6C34878D82A}">
                    <a16:rowId xmlns:a16="http://schemas.microsoft.com/office/drawing/2014/main" val="1602045329"/>
                  </a:ext>
                </a:extLst>
              </a:tr>
            </a:tbl>
          </a:graphicData>
        </a:graphic>
      </p:graphicFrame>
      <p:pic>
        <p:nvPicPr>
          <p:cNvPr id="5" name="Grafik 4">
            <a:extLst>
              <a:ext uri="{FF2B5EF4-FFF2-40B4-BE49-F238E27FC236}">
                <a16:creationId xmlns:a16="http://schemas.microsoft.com/office/drawing/2014/main" id="{64A3A467-6121-E951-1912-93DBD3D346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1390" y="3429000"/>
            <a:ext cx="1903730" cy="1903730"/>
          </a:xfrm>
          <a:prstGeom prst="rect">
            <a:avLst/>
          </a:prstGeom>
        </p:spPr>
      </p:pic>
      <p:pic>
        <p:nvPicPr>
          <p:cNvPr id="6" name="Grafik 5">
            <a:extLst>
              <a:ext uri="{FF2B5EF4-FFF2-40B4-BE49-F238E27FC236}">
                <a16:creationId xmlns:a16="http://schemas.microsoft.com/office/drawing/2014/main" id="{3612FBFC-2C24-4AA0-F645-67D70F7E39BE}"/>
              </a:ext>
            </a:extLst>
          </p:cNvPr>
          <p:cNvPicPr>
            <a:picLocks noChangeAspect="1"/>
          </p:cNvPicPr>
          <p:nvPr/>
        </p:nvPicPr>
        <p:blipFill>
          <a:blip r:embed="rId3"/>
          <a:stretch>
            <a:fillRect/>
          </a:stretch>
        </p:blipFill>
        <p:spPr>
          <a:xfrm>
            <a:off x="7586351" y="3429000"/>
            <a:ext cx="2011854" cy="2011854"/>
          </a:xfrm>
          <a:prstGeom prst="rect">
            <a:avLst/>
          </a:prstGeom>
        </p:spPr>
      </p:pic>
      <p:pic>
        <p:nvPicPr>
          <p:cNvPr id="7" name="Grafik 6"/>
          <p:cNvPicPr>
            <a:picLocks noChangeAspect="1"/>
          </p:cNvPicPr>
          <p:nvPr/>
        </p:nvPicPr>
        <p:blipFill>
          <a:blip r:embed="rId4"/>
          <a:stretch>
            <a:fillRect/>
          </a:stretch>
        </p:blipFill>
        <p:spPr>
          <a:xfrm>
            <a:off x="4802928" y="3724215"/>
            <a:ext cx="2586144" cy="2618121"/>
          </a:xfrm>
          <a:prstGeom prst="rect">
            <a:avLst/>
          </a:prstGeom>
        </p:spPr>
      </p:pic>
    </p:spTree>
    <p:extLst>
      <p:ext uri="{BB962C8B-B14F-4D97-AF65-F5344CB8AC3E}">
        <p14:creationId xmlns:p14="http://schemas.microsoft.com/office/powerpoint/2010/main" val="13229097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41A61-E39F-327E-B46F-AC9560EAAAF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E52134E-4AFD-210F-AB47-81191B520515}"/>
              </a:ext>
            </a:extLst>
          </p:cNvPr>
          <p:cNvSpPr>
            <a:spLocks noGrp="1"/>
          </p:cNvSpPr>
          <p:nvPr>
            <p:ph type="title"/>
          </p:nvPr>
        </p:nvSpPr>
        <p:spPr/>
        <p:txBody>
          <a:bodyPr/>
          <a:lstStyle/>
          <a:p>
            <a:r>
              <a:rPr lang="de-DE" dirty="0"/>
              <a:t>Bilderstellung und Bildauswertung mittels KI</a:t>
            </a:r>
          </a:p>
        </p:txBody>
      </p:sp>
      <p:sp>
        <p:nvSpPr>
          <p:cNvPr id="3" name="Inhaltsplatzhalter 2">
            <a:extLst>
              <a:ext uri="{FF2B5EF4-FFF2-40B4-BE49-F238E27FC236}">
                <a16:creationId xmlns:a16="http://schemas.microsoft.com/office/drawing/2014/main" id="{442C00AD-12D8-FB7E-1109-EAF13FB55580}"/>
              </a:ext>
            </a:extLst>
          </p:cNvPr>
          <p:cNvSpPr>
            <a:spLocks noGrp="1"/>
          </p:cNvSpPr>
          <p:nvPr>
            <p:ph idx="1"/>
          </p:nvPr>
        </p:nvSpPr>
        <p:spPr>
          <a:xfrm>
            <a:off x="624416" y="1960723"/>
            <a:ext cx="9014598" cy="4276590"/>
          </a:xfrm>
        </p:spPr>
        <p:txBody>
          <a:bodyPr/>
          <a:lstStyle/>
          <a:p>
            <a:pPr marL="0" indent="0">
              <a:buNone/>
            </a:pPr>
            <a:r>
              <a:rPr lang="de-DE" dirty="0"/>
              <a:t>Prompt-Generator für Bilder: </a:t>
            </a:r>
            <a:r>
              <a:rPr lang="de-DE" dirty="0">
                <a:hlinkClick r:id="rId2"/>
              </a:rPr>
              <a:t>https://www.ki-im-alltag.de/ki-bild-promptgenerator/</a:t>
            </a:r>
            <a:r>
              <a:rPr lang="de-DE" dirty="0"/>
              <a:t> </a:t>
            </a:r>
          </a:p>
          <a:p>
            <a:pPr marL="0" indent="0">
              <a:buNone/>
            </a:pPr>
            <a:endParaRPr lang="de-DE" dirty="0"/>
          </a:p>
          <a:p>
            <a:pPr marL="0" indent="0">
              <a:buNone/>
            </a:pPr>
            <a:r>
              <a:rPr lang="de-DE" dirty="0"/>
              <a:t>Oder: Beschreibe das Bild und erkläre, warum es witzig sein soll!</a:t>
            </a:r>
          </a:p>
          <a:p>
            <a:pPr marL="0" indent="0">
              <a:buNone/>
            </a:pPr>
            <a:endParaRPr lang="de-DE" dirty="0"/>
          </a:p>
          <a:p>
            <a:pPr marL="0" indent="0">
              <a:buNone/>
            </a:pPr>
            <a:endParaRPr lang="de-DE" dirty="0"/>
          </a:p>
          <a:p>
            <a:pPr marL="0" indent="0">
              <a:buNone/>
            </a:pPr>
            <a:r>
              <a:rPr lang="de-DE" dirty="0"/>
              <a:t>Oder: Analysiere das gezeigte Klimadiagramm!</a:t>
            </a:r>
          </a:p>
          <a:p>
            <a:pPr marL="0" indent="0">
              <a:buNone/>
            </a:pPr>
            <a:endParaRPr lang="de-DE" dirty="0"/>
          </a:p>
        </p:txBody>
      </p:sp>
      <p:pic>
        <p:nvPicPr>
          <p:cNvPr id="9" name="Grafik 8">
            <a:extLst>
              <a:ext uri="{FF2B5EF4-FFF2-40B4-BE49-F238E27FC236}">
                <a16:creationId xmlns:a16="http://schemas.microsoft.com/office/drawing/2014/main" id="{06D7FD12-9676-FB63-8C28-5A224A625FF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520" t="1247" r="2603" b="1323"/>
          <a:stretch/>
        </p:blipFill>
        <p:spPr>
          <a:xfrm>
            <a:off x="5888477" y="3035030"/>
            <a:ext cx="2957208" cy="1783404"/>
          </a:xfrm>
          <a:prstGeom prst="rect">
            <a:avLst/>
          </a:prstGeom>
        </p:spPr>
      </p:pic>
      <p:pic>
        <p:nvPicPr>
          <p:cNvPr id="11" name="Grafik 10">
            <a:extLst>
              <a:ext uri="{FF2B5EF4-FFF2-40B4-BE49-F238E27FC236}">
                <a16:creationId xmlns:a16="http://schemas.microsoft.com/office/drawing/2014/main" id="{07F69895-3BB8-294A-9833-E2543ED9C0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3711" y="4211169"/>
            <a:ext cx="2305738" cy="1591642"/>
          </a:xfrm>
          <a:prstGeom prst="rect">
            <a:avLst/>
          </a:prstGeom>
        </p:spPr>
      </p:pic>
    </p:spTree>
    <p:extLst>
      <p:ext uri="{BB962C8B-B14F-4D97-AF65-F5344CB8AC3E}">
        <p14:creationId xmlns:p14="http://schemas.microsoft.com/office/powerpoint/2010/main" val="184751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Agenda</a:t>
            </a:r>
          </a:p>
        </p:txBody>
      </p:sp>
      <p:sp>
        <p:nvSpPr>
          <p:cNvPr id="3" name="Inhaltsplatzhalter 2"/>
          <p:cNvSpPr>
            <a:spLocks noGrp="1"/>
          </p:cNvSpPr>
          <p:nvPr>
            <p:ph idx="1"/>
          </p:nvPr>
        </p:nvSpPr>
        <p:spPr/>
        <p:txBody>
          <a:bodyPr/>
          <a:lstStyle/>
          <a:p>
            <a:pPr marL="342900" indent="-342900">
              <a:buFont typeface="+mj-lt"/>
              <a:buAutoNum type="arabicPeriod"/>
            </a:pPr>
            <a:r>
              <a:rPr lang="de-DE" dirty="0"/>
              <a:t>Was ist KI und wie funktioniert sie?</a:t>
            </a:r>
          </a:p>
          <a:p>
            <a:pPr marL="342900" indent="-342900">
              <a:buFont typeface="+mj-lt"/>
              <a:buAutoNum type="arabicPeriod"/>
            </a:pPr>
            <a:endParaRPr lang="de-DE" dirty="0"/>
          </a:p>
          <a:p>
            <a:pPr marL="342900" indent="-342900">
              <a:buFont typeface="+mj-lt"/>
              <a:buAutoNum type="arabicPeriod"/>
            </a:pPr>
            <a:r>
              <a:rPr lang="de-DE" dirty="0"/>
              <a:t>KI im Bildungskontext</a:t>
            </a:r>
          </a:p>
          <a:p>
            <a:pPr marL="342900" indent="-342900">
              <a:buFont typeface="+mj-lt"/>
              <a:buAutoNum type="arabicPeriod"/>
            </a:pPr>
            <a:endParaRPr lang="de-DE" dirty="0"/>
          </a:p>
          <a:p>
            <a:pPr marL="342900" indent="-342900">
              <a:buFont typeface="+mj-lt"/>
              <a:buAutoNum type="arabicPeriod"/>
            </a:pPr>
            <a:r>
              <a:rPr lang="de-DE" dirty="0"/>
              <a:t>KI als Unterrichtsgegenstand</a:t>
            </a:r>
          </a:p>
          <a:p>
            <a:pPr marL="342900" indent="-342900">
              <a:buFont typeface="+mj-lt"/>
              <a:buAutoNum type="arabicPeriod"/>
            </a:pPr>
            <a:endParaRPr lang="de-DE" dirty="0"/>
          </a:p>
          <a:p>
            <a:pPr marL="342900" indent="-342900">
              <a:buFont typeface="+mj-lt"/>
              <a:buAutoNum type="arabicPeriod"/>
            </a:pPr>
            <a:r>
              <a:rPr lang="de-DE" dirty="0" smtClean="0"/>
              <a:t>Plattformen</a:t>
            </a:r>
            <a:endParaRPr lang="de-DE" dirty="0"/>
          </a:p>
          <a:p>
            <a:pPr marL="342900" indent="-342900">
              <a:buFont typeface="+mj-lt"/>
              <a:buAutoNum type="arabicPeriod"/>
            </a:pPr>
            <a:endParaRPr lang="de-DE" dirty="0"/>
          </a:p>
          <a:p>
            <a:pPr marL="342900" indent="-342900">
              <a:buFont typeface="+mj-lt"/>
              <a:buAutoNum type="arabicPeriod"/>
            </a:pPr>
            <a:r>
              <a:rPr lang="de-DE" dirty="0" smtClean="0"/>
              <a:t>Anwendungsszenarien</a:t>
            </a:r>
          </a:p>
          <a:p>
            <a:pPr marL="342900" indent="-342900">
              <a:buFont typeface="+mj-lt"/>
              <a:buAutoNum type="arabicPeriod"/>
            </a:pPr>
            <a:endParaRPr lang="de-DE" dirty="0" smtClean="0"/>
          </a:p>
          <a:p>
            <a:pPr marL="342900" indent="-342900">
              <a:buFont typeface="+mj-lt"/>
              <a:buAutoNum type="arabicPeriod"/>
            </a:pPr>
            <a:r>
              <a:rPr lang="de-DE" dirty="0" smtClean="0"/>
              <a:t>Bilderstellung</a:t>
            </a:r>
          </a:p>
          <a:p>
            <a:pPr marL="342900" indent="-342900">
              <a:buFont typeface="+mj-lt"/>
              <a:buAutoNum type="arabicPeriod"/>
            </a:pPr>
            <a:endParaRPr lang="de-DE" dirty="0" smtClean="0"/>
          </a:p>
          <a:p>
            <a:pPr marL="342900" indent="-342900">
              <a:buFont typeface="+mj-lt"/>
              <a:buAutoNum type="arabicPeriod"/>
            </a:pPr>
            <a:r>
              <a:rPr lang="de-DE" dirty="0" smtClean="0"/>
              <a:t>Texte zusammenfassen und kommunizieren mit Dokumenten</a:t>
            </a:r>
            <a:endParaRPr lang="de-DE" dirty="0"/>
          </a:p>
          <a:p>
            <a:pPr marL="342900" indent="-342900">
              <a:buFont typeface="+mj-lt"/>
              <a:buAutoNum type="arabicPeriod"/>
            </a:pPr>
            <a:endParaRPr lang="de-DE" dirty="0"/>
          </a:p>
          <a:p>
            <a:pPr>
              <a:buFont typeface="Courier New" panose="02070309020205020404" pitchFamily="49" charset="0"/>
              <a:buChar char="o"/>
            </a:pPr>
            <a:endParaRPr lang="de-DE" dirty="0"/>
          </a:p>
          <a:p>
            <a:pPr marL="0" indent="0">
              <a:buNone/>
            </a:pPr>
            <a:endParaRPr lang="de-DE" dirty="0"/>
          </a:p>
        </p:txBody>
      </p:sp>
      <p:sp>
        <p:nvSpPr>
          <p:cNvPr id="4" name="Textfeld 3"/>
          <p:cNvSpPr txBox="1"/>
          <p:nvPr/>
        </p:nvSpPr>
        <p:spPr>
          <a:xfrm>
            <a:off x="9873672" y="4667653"/>
            <a:ext cx="2032000" cy="1323439"/>
          </a:xfrm>
          <a:prstGeom prst="rect">
            <a:avLst/>
          </a:prstGeom>
          <a:noFill/>
        </p:spPr>
        <p:txBody>
          <a:bodyPr wrap="square" rtlCol="0">
            <a:spAutoFit/>
          </a:bodyPr>
          <a:lstStyle/>
          <a:p>
            <a:pPr algn="r"/>
            <a:r>
              <a:rPr lang="de-DE" sz="1600" b="1" dirty="0" smtClean="0"/>
              <a:t>Medieneinsatz</a:t>
            </a:r>
            <a:r>
              <a:rPr lang="de-DE" sz="1600" dirty="0" smtClean="0"/>
              <a:t>:</a:t>
            </a:r>
          </a:p>
          <a:p>
            <a:pPr algn="r"/>
            <a:endParaRPr lang="de-DE" sz="1600" dirty="0"/>
          </a:p>
          <a:p>
            <a:pPr algn="r"/>
            <a:r>
              <a:rPr lang="de-DE" sz="1600" dirty="0" smtClean="0"/>
              <a:t>KMK.org</a:t>
            </a:r>
          </a:p>
          <a:p>
            <a:pPr algn="r"/>
            <a:r>
              <a:rPr lang="de-DE" sz="1600" dirty="0" err="1" smtClean="0"/>
              <a:t>Fobizz</a:t>
            </a:r>
            <a:endParaRPr lang="de-DE" sz="1600" dirty="0" smtClean="0"/>
          </a:p>
          <a:p>
            <a:pPr algn="r"/>
            <a:endParaRPr lang="de-DE" sz="1600" dirty="0" smtClean="0"/>
          </a:p>
        </p:txBody>
      </p:sp>
    </p:spTree>
    <p:extLst>
      <p:ext uri="{BB962C8B-B14F-4D97-AF65-F5344CB8AC3E}">
        <p14:creationId xmlns:p14="http://schemas.microsoft.com/office/powerpoint/2010/main" val="24199492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Ausprobieren 20 Min.</a:t>
            </a:r>
            <a:endParaRPr lang="de-DE" dirty="0"/>
          </a:p>
        </p:txBody>
      </p:sp>
      <p:sp>
        <p:nvSpPr>
          <p:cNvPr id="3" name="Inhaltsplatzhalter 2"/>
          <p:cNvSpPr>
            <a:spLocks noGrp="1"/>
          </p:cNvSpPr>
          <p:nvPr>
            <p:ph idx="1"/>
          </p:nvPr>
        </p:nvSpPr>
        <p:spPr/>
        <p:txBody>
          <a:bodyPr/>
          <a:lstStyle/>
          <a:p>
            <a:r>
              <a:rPr lang="de-DE" dirty="0" smtClean="0"/>
              <a:t>Lassen Sie sich Bilder erstellen!</a:t>
            </a:r>
          </a:p>
          <a:p>
            <a:endParaRPr lang="de-DE" dirty="0"/>
          </a:p>
          <a:p>
            <a:r>
              <a:rPr lang="de-DE" dirty="0" smtClean="0"/>
              <a:t>Prompt Ideen:</a:t>
            </a:r>
          </a:p>
          <a:p>
            <a:endParaRPr lang="de-DE" dirty="0"/>
          </a:p>
          <a:p>
            <a:pPr lvl="2"/>
            <a:r>
              <a:rPr lang="de-DE" dirty="0" smtClean="0"/>
              <a:t>Olaf Scholz als Rettungsschwimmer -&gt; Prompts immer weiter verbessern für die Ergebnisse</a:t>
            </a:r>
          </a:p>
          <a:p>
            <a:pPr lvl="2"/>
            <a:endParaRPr lang="de-DE" dirty="0"/>
          </a:p>
          <a:p>
            <a:pPr lvl="2"/>
            <a:r>
              <a:rPr lang="de-DE" dirty="0" smtClean="0"/>
              <a:t>Designe ein Logo für XXXX</a:t>
            </a:r>
          </a:p>
          <a:p>
            <a:pPr lvl="2"/>
            <a:endParaRPr lang="de-DE" dirty="0"/>
          </a:p>
          <a:p>
            <a:pPr lvl="2"/>
            <a:r>
              <a:rPr lang="de-DE" dirty="0" smtClean="0"/>
              <a:t>Gebe mir ein Diagramm zu XXX</a:t>
            </a:r>
          </a:p>
          <a:p>
            <a:pPr lvl="2"/>
            <a:endParaRPr lang="de-DE" dirty="0"/>
          </a:p>
          <a:p>
            <a:pPr lvl="2"/>
            <a:r>
              <a:rPr lang="de-DE" dirty="0" smtClean="0"/>
              <a:t>Erstelle eine Karikatur zu dem Thema XXXX</a:t>
            </a:r>
            <a:endParaRPr lang="de-DE" dirty="0"/>
          </a:p>
        </p:txBody>
      </p:sp>
      <p:pic>
        <p:nvPicPr>
          <p:cNvPr id="5" name="Grafik 4"/>
          <p:cNvPicPr>
            <a:picLocks noChangeAspect="1"/>
          </p:cNvPicPr>
          <p:nvPr/>
        </p:nvPicPr>
        <p:blipFill>
          <a:blip r:embed="rId2"/>
          <a:stretch>
            <a:fillRect/>
          </a:stretch>
        </p:blipFill>
        <p:spPr>
          <a:xfrm>
            <a:off x="8981440" y="3670904"/>
            <a:ext cx="2586144" cy="2618121"/>
          </a:xfrm>
          <a:prstGeom prst="rect">
            <a:avLst/>
          </a:prstGeom>
        </p:spPr>
      </p:pic>
    </p:spTree>
    <p:extLst>
      <p:ext uri="{BB962C8B-B14F-4D97-AF65-F5344CB8AC3E}">
        <p14:creationId xmlns:p14="http://schemas.microsoft.com/office/powerpoint/2010/main" val="2046036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9AE6EF8-83B9-FAAC-9240-62831618E5A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C99CCDA-7736-14E9-EBC2-6623D771FD9A}"/>
              </a:ext>
            </a:extLst>
          </p:cNvPr>
          <p:cNvSpPr>
            <a:spLocks noGrp="1"/>
          </p:cNvSpPr>
          <p:nvPr>
            <p:ph type="title"/>
          </p:nvPr>
        </p:nvSpPr>
        <p:spPr/>
        <p:txBody>
          <a:bodyPr/>
          <a:lstStyle/>
          <a:p>
            <a:r>
              <a:rPr lang="de-DE" dirty="0"/>
              <a:t>Zusammenfassungen erstellen und</a:t>
            </a:r>
            <a:br>
              <a:rPr lang="de-DE" dirty="0"/>
            </a:br>
            <a:r>
              <a:rPr lang="de-DE" dirty="0"/>
              <a:t>kommunizieren mit </a:t>
            </a:r>
            <a:r>
              <a:rPr lang="de-DE" dirty="0" smtClean="0"/>
              <a:t>Dokumenten (</a:t>
            </a:r>
            <a:r>
              <a:rPr lang="de-DE" dirty="0" err="1" smtClean="0"/>
              <a:t>Fobizz</a:t>
            </a:r>
            <a:r>
              <a:rPr lang="de-DE" dirty="0" smtClean="0"/>
              <a:t> oder </a:t>
            </a:r>
            <a:r>
              <a:rPr lang="de-DE" dirty="0" err="1" smtClean="0"/>
              <a:t>OpenAi</a:t>
            </a:r>
            <a:r>
              <a:rPr lang="de-DE" dirty="0" smtClean="0"/>
              <a:t> mit </a:t>
            </a:r>
            <a:r>
              <a:rPr lang="de-DE" dirty="0"/>
              <a:t>A</a:t>
            </a:r>
            <a:r>
              <a:rPr lang="de-DE" dirty="0" smtClean="0"/>
              <a:t>ccount) 20 Min.</a:t>
            </a:r>
            <a:endParaRPr lang="de-DE" dirty="0"/>
          </a:p>
        </p:txBody>
      </p:sp>
      <p:sp>
        <p:nvSpPr>
          <p:cNvPr id="3" name="Inhaltsplatzhalter 2">
            <a:extLst>
              <a:ext uri="{FF2B5EF4-FFF2-40B4-BE49-F238E27FC236}">
                <a16:creationId xmlns:a16="http://schemas.microsoft.com/office/drawing/2014/main" id="{FE5E6F9D-9AB0-250C-6E9C-2F2DAFD2B438}"/>
              </a:ext>
            </a:extLst>
          </p:cNvPr>
          <p:cNvSpPr>
            <a:spLocks noGrp="1"/>
          </p:cNvSpPr>
          <p:nvPr>
            <p:ph idx="1"/>
          </p:nvPr>
        </p:nvSpPr>
        <p:spPr>
          <a:xfrm>
            <a:off x="624416" y="1960723"/>
            <a:ext cx="9014598" cy="4276590"/>
          </a:xfrm>
        </p:spPr>
        <p:txBody>
          <a:bodyPr/>
          <a:lstStyle/>
          <a:p>
            <a:pPr marL="0" indent="0">
              <a:buNone/>
            </a:pPr>
            <a:r>
              <a:rPr lang="de-DE" u="sng" dirty="0"/>
              <a:t>Beispiel Prompt 1:</a:t>
            </a:r>
            <a:r>
              <a:rPr lang="de-DE" dirty="0"/>
              <a:t> Fasse folgende Seite sinnvoll in ca. 400 Wörtern zusammen: </a:t>
            </a:r>
            <a:r>
              <a:rPr lang="de-DE" u="sng" dirty="0">
                <a:hlinkClick r:id="rId2"/>
              </a:rPr>
              <a:t>https://de.wikipedia.org/wiki/Hanse</a:t>
            </a:r>
            <a:endParaRPr lang="de-DE" dirty="0"/>
          </a:p>
          <a:p>
            <a:pPr marL="0" indent="0">
              <a:buNone/>
            </a:pPr>
            <a:endParaRPr lang="de-DE" dirty="0"/>
          </a:p>
          <a:p>
            <a:pPr marL="0" indent="0">
              <a:buNone/>
            </a:pPr>
            <a:r>
              <a:rPr lang="de-DE" dirty="0"/>
              <a:t>Gehe dabei auf folgende Punkte ein: Gründung der Hanse, Geschichtliche Bedeutung der Hanse, Verbreitung</a:t>
            </a:r>
          </a:p>
          <a:p>
            <a:pPr marL="0" indent="0">
              <a:buNone/>
            </a:pPr>
            <a:r>
              <a:rPr lang="de-DE" dirty="0"/>
              <a:t> </a:t>
            </a:r>
          </a:p>
          <a:p>
            <a:pPr marL="0" indent="0">
              <a:buNone/>
            </a:pPr>
            <a:r>
              <a:rPr lang="de-DE" u="sng" dirty="0"/>
              <a:t>Beispiel Prompt 2: </a:t>
            </a:r>
            <a:r>
              <a:rPr lang="de-DE" dirty="0"/>
              <a:t>Fasse folgende Seite sinnvoll zusammen: h</a:t>
            </a:r>
            <a:r>
              <a:rPr lang="de-DE" u="sng" dirty="0">
                <a:hlinkClick r:id="rId3"/>
              </a:rPr>
              <a:t>ttps://studyflix.de/wirtschaft/erfolgskonten-1020</a:t>
            </a:r>
            <a:r>
              <a:rPr lang="de-DE" dirty="0"/>
              <a:t> </a:t>
            </a:r>
          </a:p>
          <a:p>
            <a:pPr marL="0" indent="0">
              <a:buNone/>
            </a:pPr>
            <a:r>
              <a:rPr lang="de-DE" dirty="0"/>
              <a:t> </a:t>
            </a:r>
          </a:p>
          <a:p>
            <a:pPr marL="0" indent="0">
              <a:buNone/>
            </a:pPr>
            <a:r>
              <a:rPr lang="de-DE" dirty="0"/>
              <a:t>Gehe dabei auf folgende Punkte ein: Definition, Buchungsregeln, Beispielbuchungen, Auswirkungen auf das Eigenkapital</a:t>
            </a:r>
          </a:p>
          <a:p>
            <a:pPr marL="0" indent="0">
              <a:buNone/>
            </a:pPr>
            <a:endParaRPr lang="de-DE" dirty="0"/>
          </a:p>
        </p:txBody>
      </p:sp>
      <p:pic>
        <p:nvPicPr>
          <p:cNvPr id="7" name="Grafik 6"/>
          <p:cNvPicPr>
            <a:picLocks noChangeAspect="1"/>
          </p:cNvPicPr>
          <p:nvPr/>
        </p:nvPicPr>
        <p:blipFill>
          <a:blip r:embed="rId4"/>
          <a:stretch>
            <a:fillRect/>
          </a:stretch>
        </p:blipFill>
        <p:spPr>
          <a:xfrm>
            <a:off x="9639014" y="1463410"/>
            <a:ext cx="2485635" cy="2457017"/>
          </a:xfrm>
          <a:prstGeom prst="rect">
            <a:avLst/>
          </a:prstGeom>
        </p:spPr>
      </p:pic>
      <p:pic>
        <p:nvPicPr>
          <p:cNvPr id="9" name="Grafik 8"/>
          <p:cNvPicPr>
            <a:picLocks noChangeAspect="1"/>
          </p:cNvPicPr>
          <p:nvPr/>
        </p:nvPicPr>
        <p:blipFill>
          <a:blip r:embed="rId5"/>
          <a:stretch>
            <a:fillRect/>
          </a:stretch>
        </p:blipFill>
        <p:spPr>
          <a:xfrm>
            <a:off x="9634766" y="3917265"/>
            <a:ext cx="2489883" cy="2473144"/>
          </a:xfrm>
          <a:prstGeom prst="rect">
            <a:avLst/>
          </a:prstGeom>
        </p:spPr>
      </p:pic>
    </p:spTree>
    <p:extLst>
      <p:ext uri="{BB962C8B-B14F-4D97-AF65-F5344CB8AC3E}">
        <p14:creationId xmlns:p14="http://schemas.microsoft.com/office/powerpoint/2010/main" val="1029864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KI erkennen (Lesen und Testen 10 </a:t>
            </a:r>
            <a:r>
              <a:rPr lang="de-DE" dirty="0" err="1" smtClean="0"/>
              <a:t>Mn</a:t>
            </a:r>
            <a:r>
              <a:rPr lang="de-DE" dirty="0" smtClean="0"/>
              <a:t>.)</a:t>
            </a:r>
            <a:endParaRPr lang="de-DE" dirty="0"/>
          </a:p>
        </p:txBody>
      </p:sp>
      <p:sp>
        <p:nvSpPr>
          <p:cNvPr id="4" name="Rechteck 3"/>
          <p:cNvSpPr/>
          <p:nvPr/>
        </p:nvSpPr>
        <p:spPr>
          <a:xfrm rot="2001000">
            <a:off x="3790463" y="2806356"/>
            <a:ext cx="4572000" cy="2585323"/>
          </a:xfrm>
          <a:prstGeom prst="rect">
            <a:avLst/>
          </a:prstGeom>
        </p:spPr>
        <p:txBody>
          <a:bodyPr>
            <a:spAutoFit/>
          </a:bodyPr>
          <a:lstStyle/>
          <a:p>
            <a:r>
              <a:rPr lang="de-DE" b="1" u="sng" dirty="0">
                <a:hlinkClick r:id="rId2"/>
              </a:rPr>
              <a:t>https://www.fh-wedel.de/wir/organisation/pressestelle/news/news/article/ki-detektor-made-by-fachhochschule-wedel/</a:t>
            </a:r>
            <a:r>
              <a:rPr lang="de-DE" dirty="0"/>
              <a:t/>
            </a:r>
            <a:br>
              <a:rPr lang="de-DE" dirty="0"/>
            </a:br>
            <a:r>
              <a:rPr lang="de-DE" b="1" dirty="0"/>
              <a:t> </a:t>
            </a:r>
            <a:r>
              <a:rPr lang="de-DE" dirty="0"/>
              <a:t/>
            </a:r>
            <a:br>
              <a:rPr lang="de-DE" dirty="0"/>
            </a:br>
            <a:r>
              <a:rPr lang="de-DE" b="1" u="sng" dirty="0">
                <a:hlinkClick r:id="rId3"/>
              </a:rPr>
              <a:t>https://www.ndr.de/nachrichten/schleswig-holstein/ChatGPT-Student-aus-Wedel-entlarvt-kuenstliche-Intelligenz,kidetektor108.html</a:t>
            </a:r>
            <a:endParaRPr lang="de-DE" b="1" u="sng" dirty="0"/>
          </a:p>
        </p:txBody>
      </p:sp>
      <p:pic>
        <p:nvPicPr>
          <p:cNvPr id="3" name="Grafik 2"/>
          <p:cNvPicPr>
            <a:picLocks noChangeAspect="1"/>
          </p:cNvPicPr>
          <p:nvPr/>
        </p:nvPicPr>
        <p:blipFill>
          <a:blip r:embed="rId4"/>
          <a:stretch>
            <a:fillRect/>
          </a:stretch>
        </p:blipFill>
        <p:spPr>
          <a:xfrm>
            <a:off x="8592278" y="1463410"/>
            <a:ext cx="2849273" cy="2849273"/>
          </a:xfrm>
          <a:prstGeom prst="rect">
            <a:avLst/>
          </a:prstGeom>
        </p:spPr>
      </p:pic>
      <p:pic>
        <p:nvPicPr>
          <p:cNvPr id="5" name="Grafik 4"/>
          <p:cNvPicPr>
            <a:picLocks noChangeAspect="1"/>
          </p:cNvPicPr>
          <p:nvPr/>
        </p:nvPicPr>
        <p:blipFill>
          <a:blip r:embed="rId5"/>
          <a:stretch>
            <a:fillRect/>
          </a:stretch>
        </p:blipFill>
        <p:spPr>
          <a:xfrm>
            <a:off x="624418" y="3865417"/>
            <a:ext cx="2367918" cy="2376055"/>
          </a:xfrm>
          <a:prstGeom prst="rect">
            <a:avLst/>
          </a:prstGeom>
        </p:spPr>
      </p:pic>
    </p:spTree>
    <p:extLst>
      <p:ext uri="{BB962C8B-B14F-4D97-AF65-F5344CB8AC3E}">
        <p14:creationId xmlns:p14="http://schemas.microsoft.com/office/powerpoint/2010/main" val="11005170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Ende</a:t>
            </a:r>
            <a:endParaRPr lang="de-DE" dirty="0"/>
          </a:p>
        </p:txBody>
      </p:sp>
      <p:sp>
        <p:nvSpPr>
          <p:cNvPr id="5" name="Textfeld 4"/>
          <p:cNvSpPr txBox="1"/>
          <p:nvPr/>
        </p:nvSpPr>
        <p:spPr>
          <a:xfrm rot="19209509">
            <a:off x="493604" y="2898360"/>
            <a:ext cx="4226573" cy="400110"/>
          </a:xfrm>
          <a:prstGeom prst="rect">
            <a:avLst/>
          </a:prstGeom>
          <a:noFill/>
        </p:spPr>
        <p:txBody>
          <a:bodyPr wrap="square" rtlCol="0">
            <a:spAutoFit/>
          </a:bodyPr>
          <a:lstStyle/>
          <a:p>
            <a:r>
              <a:rPr lang="de-DE" sz="2000" dirty="0" smtClean="0"/>
              <a:t>Welche Fragen haben Sie noch?</a:t>
            </a:r>
          </a:p>
        </p:txBody>
      </p:sp>
      <p:sp>
        <p:nvSpPr>
          <p:cNvPr id="3" name="Textfeld 2"/>
          <p:cNvSpPr txBox="1"/>
          <p:nvPr/>
        </p:nvSpPr>
        <p:spPr>
          <a:xfrm>
            <a:off x="4977245" y="2680855"/>
            <a:ext cx="6161810" cy="338554"/>
          </a:xfrm>
          <a:prstGeom prst="rect">
            <a:avLst/>
          </a:prstGeom>
          <a:noFill/>
        </p:spPr>
        <p:txBody>
          <a:bodyPr wrap="square" rtlCol="0">
            <a:spAutoFit/>
          </a:bodyPr>
          <a:lstStyle/>
          <a:p>
            <a:r>
              <a:rPr lang="de-DE" sz="1600" dirty="0" smtClean="0"/>
              <a:t>Ein kleines Blitzlicht?!?</a:t>
            </a:r>
          </a:p>
        </p:txBody>
      </p:sp>
      <p:sp>
        <p:nvSpPr>
          <p:cNvPr id="6" name="Textfeld 5"/>
          <p:cNvSpPr txBox="1"/>
          <p:nvPr/>
        </p:nvSpPr>
        <p:spPr>
          <a:xfrm rot="995839">
            <a:off x="3543300" y="3834245"/>
            <a:ext cx="5839691" cy="338554"/>
          </a:xfrm>
          <a:prstGeom prst="rect">
            <a:avLst/>
          </a:prstGeom>
          <a:noFill/>
        </p:spPr>
        <p:txBody>
          <a:bodyPr wrap="square" rtlCol="0">
            <a:spAutoFit/>
          </a:bodyPr>
          <a:lstStyle/>
          <a:p>
            <a:r>
              <a:rPr lang="de-DE" sz="1600" dirty="0" smtClean="0"/>
              <a:t>Schön das Sie da waren und vielen Dank für die Mitarbeit!</a:t>
            </a:r>
          </a:p>
        </p:txBody>
      </p:sp>
    </p:spTree>
    <p:extLst>
      <p:ext uri="{BB962C8B-B14F-4D97-AF65-F5344CB8AC3E}">
        <p14:creationId xmlns:p14="http://schemas.microsoft.com/office/powerpoint/2010/main" val="38001004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8E426E3C-92E5-20D8-1C87-68CD2223FCF4}"/>
              </a:ext>
            </a:extLst>
          </p:cNvPr>
          <p:cNvPicPr>
            <a:picLocks noChangeAspect="1"/>
          </p:cNvPicPr>
          <p:nvPr/>
        </p:nvPicPr>
        <p:blipFill>
          <a:blip r:embed="rId2"/>
          <a:stretch>
            <a:fillRect/>
          </a:stretch>
        </p:blipFill>
        <p:spPr>
          <a:xfrm>
            <a:off x="4202109" y="1678390"/>
            <a:ext cx="6364776" cy="4352921"/>
          </a:xfrm>
          <a:prstGeom prst="rect">
            <a:avLst/>
          </a:prstGeom>
        </p:spPr>
      </p:pic>
      <p:sp>
        <p:nvSpPr>
          <p:cNvPr id="2" name="Titel 1"/>
          <p:cNvSpPr>
            <a:spLocks noGrp="1"/>
          </p:cNvSpPr>
          <p:nvPr>
            <p:ph type="title"/>
          </p:nvPr>
        </p:nvSpPr>
        <p:spPr/>
        <p:txBody>
          <a:bodyPr/>
          <a:lstStyle/>
          <a:p>
            <a:r>
              <a:rPr lang="de-DE" dirty="0"/>
              <a:t>Mediales Echo zu KI (auch im Bildungskontext)</a:t>
            </a:r>
          </a:p>
        </p:txBody>
      </p:sp>
      <p:pic>
        <p:nvPicPr>
          <p:cNvPr id="4" name="Grafik 3"/>
          <p:cNvPicPr>
            <a:picLocks noChangeAspect="1"/>
          </p:cNvPicPr>
          <p:nvPr/>
        </p:nvPicPr>
        <p:blipFill>
          <a:blip r:embed="rId3"/>
          <a:stretch>
            <a:fillRect/>
          </a:stretch>
        </p:blipFill>
        <p:spPr>
          <a:xfrm>
            <a:off x="66097" y="1784339"/>
            <a:ext cx="4248472" cy="1057246"/>
          </a:xfrm>
          <a:prstGeom prst="rect">
            <a:avLst/>
          </a:prstGeom>
        </p:spPr>
      </p:pic>
      <p:sp>
        <p:nvSpPr>
          <p:cNvPr id="5" name="Textfeld 4"/>
          <p:cNvSpPr txBox="1"/>
          <p:nvPr/>
        </p:nvSpPr>
        <p:spPr>
          <a:xfrm>
            <a:off x="25459" y="2876335"/>
            <a:ext cx="3100114" cy="246221"/>
          </a:xfrm>
          <a:prstGeom prst="rect">
            <a:avLst/>
          </a:prstGeom>
          <a:noFill/>
        </p:spPr>
        <p:txBody>
          <a:bodyPr wrap="square" rtlCol="0">
            <a:spAutoFit/>
          </a:bodyPr>
          <a:lstStyle/>
          <a:p>
            <a:r>
              <a:rPr lang="de-DE" sz="1000" dirty="0">
                <a:solidFill>
                  <a:srgbClr val="003064"/>
                </a:solidFill>
                <a:latin typeface="Arial"/>
              </a:rPr>
              <a:t>Handelsblatt, 04.07.2023</a:t>
            </a:r>
          </a:p>
        </p:txBody>
      </p:sp>
      <p:pic>
        <p:nvPicPr>
          <p:cNvPr id="8" name="Grafik 7"/>
          <p:cNvPicPr>
            <a:picLocks noChangeAspect="1"/>
          </p:cNvPicPr>
          <p:nvPr/>
        </p:nvPicPr>
        <p:blipFill>
          <a:blip r:embed="rId4"/>
          <a:stretch>
            <a:fillRect/>
          </a:stretch>
        </p:blipFill>
        <p:spPr>
          <a:xfrm>
            <a:off x="4392008" y="5470461"/>
            <a:ext cx="4842908" cy="819344"/>
          </a:xfrm>
          <a:prstGeom prst="rect">
            <a:avLst/>
          </a:prstGeom>
        </p:spPr>
      </p:pic>
      <p:pic>
        <p:nvPicPr>
          <p:cNvPr id="11" name="Grafik 10"/>
          <p:cNvPicPr>
            <a:picLocks noChangeAspect="1"/>
          </p:cNvPicPr>
          <p:nvPr/>
        </p:nvPicPr>
        <p:blipFill>
          <a:blip r:embed="rId5"/>
          <a:stretch>
            <a:fillRect/>
          </a:stretch>
        </p:blipFill>
        <p:spPr>
          <a:xfrm>
            <a:off x="357997" y="3245667"/>
            <a:ext cx="4034011" cy="745266"/>
          </a:xfrm>
          <a:prstGeom prst="rect">
            <a:avLst/>
          </a:prstGeom>
        </p:spPr>
      </p:pic>
      <p:sp>
        <p:nvSpPr>
          <p:cNvPr id="12" name="Textfeld 11"/>
          <p:cNvSpPr txBox="1"/>
          <p:nvPr/>
        </p:nvSpPr>
        <p:spPr>
          <a:xfrm>
            <a:off x="355224" y="4013463"/>
            <a:ext cx="3100114" cy="246221"/>
          </a:xfrm>
          <a:prstGeom prst="rect">
            <a:avLst/>
          </a:prstGeom>
          <a:noFill/>
        </p:spPr>
        <p:txBody>
          <a:bodyPr wrap="square" rtlCol="0">
            <a:spAutoFit/>
          </a:bodyPr>
          <a:lstStyle/>
          <a:p>
            <a:r>
              <a:rPr lang="de-DE" sz="1000" dirty="0">
                <a:solidFill>
                  <a:srgbClr val="003064"/>
                </a:solidFill>
                <a:latin typeface="Arial"/>
              </a:rPr>
              <a:t>Welt.de, 25.07.2023</a:t>
            </a:r>
          </a:p>
        </p:txBody>
      </p:sp>
      <p:pic>
        <p:nvPicPr>
          <p:cNvPr id="3" name="Grafik 2">
            <a:extLst>
              <a:ext uri="{FF2B5EF4-FFF2-40B4-BE49-F238E27FC236}">
                <a16:creationId xmlns:a16="http://schemas.microsoft.com/office/drawing/2014/main" id="{2A59CFB4-6738-8CF5-B723-7FBC369883A6}"/>
              </a:ext>
            </a:extLst>
          </p:cNvPr>
          <p:cNvPicPr/>
          <p:nvPr/>
        </p:nvPicPr>
        <p:blipFill rotWithShape="1">
          <a:blip r:embed="rId6" cstate="print">
            <a:extLst>
              <a:ext uri="{28A0092B-C50C-407E-A947-70E740481C1C}">
                <a14:useLocalDpi xmlns:a14="http://schemas.microsoft.com/office/drawing/2010/main" val="0"/>
              </a:ext>
            </a:extLst>
          </a:blip>
          <a:srcRect t="18338" b="32246"/>
          <a:stretch/>
        </p:blipFill>
        <p:spPr bwMode="auto">
          <a:xfrm>
            <a:off x="9757988" y="1907450"/>
            <a:ext cx="2367915" cy="2536190"/>
          </a:xfrm>
          <a:prstGeom prst="rect">
            <a:avLst/>
          </a:prstGeom>
          <a:ln>
            <a:noFill/>
          </a:ln>
          <a:extLst>
            <a:ext uri="{53640926-AAD7-44D8-BBD7-CCE9431645EC}">
              <a14:shadowObscured xmlns:a14="http://schemas.microsoft.com/office/drawing/2010/main"/>
            </a:ext>
          </a:extLst>
        </p:spPr>
      </p:pic>
      <p:pic>
        <p:nvPicPr>
          <p:cNvPr id="13" name="Grafik 12">
            <a:extLst>
              <a:ext uri="{FF2B5EF4-FFF2-40B4-BE49-F238E27FC236}">
                <a16:creationId xmlns:a16="http://schemas.microsoft.com/office/drawing/2014/main" id="{4D426E01-6D25-BD29-4A87-AB95F986D961}"/>
              </a:ext>
            </a:extLst>
          </p:cNvPr>
          <p:cNvPicPr/>
          <p:nvPr/>
        </p:nvPicPr>
        <p:blipFill rotWithShape="1">
          <a:blip r:embed="rId7" cstate="print">
            <a:extLst>
              <a:ext uri="{28A0092B-C50C-407E-A947-70E740481C1C}">
                <a14:useLocalDpi xmlns:a14="http://schemas.microsoft.com/office/drawing/2010/main" val="0"/>
              </a:ext>
            </a:extLst>
          </a:blip>
          <a:srcRect t="22328" b="26297"/>
          <a:stretch/>
        </p:blipFill>
        <p:spPr bwMode="auto">
          <a:xfrm>
            <a:off x="10172818" y="4557929"/>
            <a:ext cx="1538253" cy="1637566"/>
          </a:xfrm>
          <a:prstGeom prst="rect">
            <a:avLst/>
          </a:prstGeom>
          <a:ln>
            <a:noFill/>
          </a:ln>
          <a:extLst>
            <a:ext uri="{53640926-AAD7-44D8-BBD7-CCE9431645EC}">
              <a14:shadowObscured xmlns:a14="http://schemas.microsoft.com/office/drawing/2010/main"/>
            </a:ext>
          </a:extLst>
        </p:spPr>
      </p:pic>
      <p:pic>
        <p:nvPicPr>
          <p:cNvPr id="15" name="Grafik 14">
            <a:extLst>
              <a:ext uri="{FF2B5EF4-FFF2-40B4-BE49-F238E27FC236}">
                <a16:creationId xmlns:a16="http://schemas.microsoft.com/office/drawing/2014/main" id="{1F4F699F-40D1-A08F-D047-4D28E9C189DE}"/>
              </a:ext>
            </a:extLst>
          </p:cNvPr>
          <p:cNvPicPr>
            <a:picLocks noChangeAspect="1"/>
          </p:cNvPicPr>
          <p:nvPr/>
        </p:nvPicPr>
        <p:blipFill>
          <a:blip r:embed="rId8"/>
          <a:stretch>
            <a:fillRect/>
          </a:stretch>
        </p:blipFill>
        <p:spPr>
          <a:xfrm>
            <a:off x="283430" y="4881840"/>
            <a:ext cx="3639627" cy="1201016"/>
          </a:xfrm>
          <a:prstGeom prst="rect">
            <a:avLst/>
          </a:prstGeom>
        </p:spPr>
      </p:pic>
    </p:spTree>
    <p:extLst>
      <p:ext uri="{BB962C8B-B14F-4D97-AF65-F5344CB8AC3E}">
        <p14:creationId xmlns:p14="http://schemas.microsoft.com/office/powerpoint/2010/main" val="396524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3B472-198A-F860-E27C-36C8B8A5646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805D0A4-D925-3101-1A3C-61C09EA8232B}"/>
              </a:ext>
            </a:extLst>
          </p:cNvPr>
          <p:cNvSpPr>
            <a:spLocks noGrp="1"/>
          </p:cNvSpPr>
          <p:nvPr>
            <p:ph type="title"/>
          </p:nvPr>
        </p:nvSpPr>
        <p:spPr/>
        <p:txBody>
          <a:bodyPr/>
          <a:lstStyle/>
          <a:p>
            <a:r>
              <a:rPr lang="de-DE" dirty="0"/>
              <a:t>Häufige Fragen</a:t>
            </a:r>
          </a:p>
        </p:txBody>
      </p:sp>
      <p:sp>
        <p:nvSpPr>
          <p:cNvPr id="3" name="Inhaltsplatzhalter 2">
            <a:extLst>
              <a:ext uri="{FF2B5EF4-FFF2-40B4-BE49-F238E27FC236}">
                <a16:creationId xmlns:a16="http://schemas.microsoft.com/office/drawing/2014/main" id="{778AE348-95F8-3CF9-E727-570547BC9103}"/>
              </a:ext>
            </a:extLst>
          </p:cNvPr>
          <p:cNvSpPr>
            <a:spLocks noGrp="1"/>
          </p:cNvSpPr>
          <p:nvPr>
            <p:ph idx="1"/>
          </p:nvPr>
        </p:nvSpPr>
        <p:spPr/>
        <p:txBody>
          <a:bodyPr/>
          <a:lstStyle/>
          <a:p>
            <a:pPr marL="0" indent="0">
              <a:buNone/>
            </a:pPr>
            <a:r>
              <a:rPr lang="de-DE" dirty="0"/>
              <a:t>Was versteht man unter künstlicher Intelligenz?</a:t>
            </a:r>
          </a:p>
          <a:p>
            <a:pPr marL="0" indent="0">
              <a:buNone/>
            </a:pPr>
            <a:endParaRPr lang="de-DE" dirty="0"/>
          </a:p>
          <a:p>
            <a:pPr marL="0" indent="0">
              <a:buNone/>
            </a:pPr>
            <a:r>
              <a:rPr lang="de-DE" dirty="0"/>
              <a:t>Wie funktioniert künstliche Intelligenz, z. B. </a:t>
            </a:r>
            <a:r>
              <a:rPr lang="de-DE" dirty="0" err="1"/>
              <a:t>machine</a:t>
            </a:r>
            <a:r>
              <a:rPr lang="de-DE" dirty="0"/>
              <a:t> </a:t>
            </a:r>
            <a:r>
              <a:rPr lang="de-DE" dirty="0" err="1"/>
              <a:t>learning</a:t>
            </a:r>
            <a:r>
              <a:rPr lang="de-DE" dirty="0"/>
              <a:t>, neuronale Netze, statistische Sprachmodelle?</a:t>
            </a:r>
          </a:p>
          <a:p>
            <a:pPr marL="0" indent="0">
              <a:buNone/>
            </a:pPr>
            <a:endParaRPr lang="de-DE" dirty="0"/>
          </a:p>
          <a:p>
            <a:pPr marL="0" indent="0">
              <a:buNone/>
            </a:pPr>
            <a:r>
              <a:rPr lang="de-DE" dirty="0"/>
              <a:t>Wie und wo kann künstliche Intelligenz genutzt werden?</a:t>
            </a:r>
          </a:p>
          <a:p>
            <a:pPr marL="0" indent="0">
              <a:buNone/>
            </a:pPr>
            <a:endParaRPr lang="de-DE" dirty="0"/>
          </a:p>
          <a:p>
            <a:pPr marL="0" indent="0">
              <a:buNone/>
            </a:pPr>
            <a:r>
              <a:rPr lang="de-DE" dirty="0"/>
              <a:t>Welche Auswirkungen hat künstliche Intelligenz auf den Arbeitsmarkt und die Gesellschaft?</a:t>
            </a:r>
          </a:p>
          <a:p>
            <a:pPr marL="0" indent="0">
              <a:buNone/>
            </a:pPr>
            <a:endParaRPr lang="de-DE" dirty="0"/>
          </a:p>
          <a:p>
            <a:pPr marL="0" indent="0">
              <a:buNone/>
            </a:pPr>
            <a:r>
              <a:rPr lang="de-DE" dirty="0"/>
              <a:t>Wie wird sich Schule verändern (müssen)?</a:t>
            </a:r>
          </a:p>
          <a:p>
            <a:pPr>
              <a:buFont typeface="Courier New" panose="02070309020205020404" pitchFamily="49" charset="0"/>
              <a:buChar char="o"/>
            </a:pPr>
            <a:endParaRPr lang="de-DE" dirty="0"/>
          </a:p>
          <a:p>
            <a:pPr marL="0" indent="0">
              <a:buNone/>
            </a:pPr>
            <a:endParaRPr lang="de-DE" dirty="0"/>
          </a:p>
        </p:txBody>
      </p:sp>
    </p:spTree>
    <p:extLst>
      <p:ext uri="{BB962C8B-B14F-4D97-AF65-F5344CB8AC3E}">
        <p14:creationId xmlns:p14="http://schemas.microsoft.com/office/powerpoint/2010/main" val="2359779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Was ist KI und wie funktioniert sie?</a:t>
            </a:r>
          </a:p>
        </p:txBody>
      </p:sp>
      <p:sp>
        <p:nvSpPr>
          <p:cNvPr id="3" name="Inhaltsplatzhalter 2"/>
          <p:cNvSpPr>
            <a:spLocks noGrp="1"/>
          </p:cNvSpPr>
          <p:nvPr>
            <p:ph idx="1"/>
          </p:nvPr>
        </p:nvSpPr>
        <p:spPr>
          <a:xfrm>
            <a:off x="624418" y="1851533"/>
            <a:ext cx="11366544" cy="1468277"/>
          </a:xfrm>
        </p:spPr>
        <p:txBody>
          <a:bodyPr/>
          <a:lstStyle/>
          <a:p>
            <a:pPr marL="0" indent="0">
              <a:buNone/>
            </a:pPr>
            <a:r>
              <a:rPr lang="de-DE" dirty="0"/>
              <a:t>Künstliche Intelligenz (KI) ist ein Bereich der Informatik, der Maschinen und Software dazu befähigt, menschenähnliche Intelligenz und Fähigkeiten zu simulieren.</a:t>
            </a:r>
          </a:p>
          <a:p>
            <a:pPr marL="0" indent="0">
              <a:buNone/>
            </a:pPr>
            <a:r>
              <a:rPr lang="de-DE" dirty="0"/>
              <a:t>Textgenerierende KI arbeitet grundsätzlich wie menschliches Gehirn (= künstliches neuronales Netzwerk, mathematisches Modell).</a:t>
            </a:r>
          </a:p>
        </p:txBody>
      </p:sp>
      <p:sp>
        <p:nvSpPr>
          <p:cNvPr id="5" name="Abgerundetes Rechteck 4"/>
          <p:cNvSpPr/>
          <p:nvPr/>
        </p:nvSpPr>
        <p:spPr>
          <a:xfrm>
            <a:off x="1867730" y="3726131"/>
            <a:ext cx="1223368" cy="43204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rgbClr val="003064"/>
                </a:solidFill>
                <a:latin typeface="Arial"/>
              </a:rPr>
              <a:t>Eingang</a:t>
            </a:r>
          </a:p>
        </p:txBody>
      </p:sp>
      <p:sp>
        <p:nvSpPr>
          <p:cNvPr id="7" name="Ellipse 6"/>
          <p:cNvSpPr/>
          <p:nvPr/>
        </p:nvSpPr>
        <p:spPr>
          <a:xfrm>
            <a:off x="3412270" y="3717032"/>
            <a:ext cx="1368152" cy="50405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rgbClr val="003064"/>
                </a:solidFill>
                <a:latin typeface="Arial"/>
              </a:rPr>
              <a:t>Gewichte</a:t>
            </a:r>
          </a:p>
        </p:txBody>
      </p:sp>
      <p:sp>
        <p:nvSpPr>
          <p:cNvPr id="8" name="Diagonal liegende Ecken des Rechtecks abrunden 7"/>
          <p:cNvSpPr/>
          <p:nvPr/>
        </p:nvSpPr>
        <p:spPr>
          <a:xfrm>
            <a:off x="5015880" y="3726131"/>
            <a:ext cx="1440160" cy="504056"/>
          </a:xfrm>
          <a:prstGeom prst="round2Diag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rgbClr val="003064"/>
                </a:solidFill>
                <a:latin typeface="Arial"/>
              </a:rPr>
              <a:t>Neuron</a:t>
            </a:r>
          </a:p>
        </p:txBody>
      </p:sp>
      <p:sp>
        <p:nvSpPr>
          <p:cNvPr id="9" name="Rechteck 8"/>
          <p:cNvSpPr/>
          <p:nvPr/>
        </p:nvSpPr>
        <p:spPr>
          <a:xfrm>
            <a:off x="6691498" y="3798139"/>
            <a:ext cx="1584176" cy="43204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rgbClr val="003064"/>
                </a:solidFill>
                <a:latin typeface="Arial"/>
              </a:rPr>
              <a:t>Aktivierungs-funktion</a:t>
            </a:r>
          </a:p>
        </p:txBody>
      </p:sp>
      <p:sp>
        <p:nvSpPr>
          <p:cNvPr id="10" name="Abgerundetes Rechteck 9"/>
          <p:cNvSpPr/>
          <p:nvPr/>
        </p:nvSpPr>
        <p:spPr>
          <a:xfrm>
            <a:off x="8715523" y="3798139"/>
            <a:ext cx="1223368" cy="43204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rgbClr val="003064"/>
                </a:solidFill>
                <a:latin typeface="Arial"/>
              </a:rPr>
              <a:t>Ausgang</a:t>
            </a:r>
          </a:p>
        </p:txBody>
      </p:sp>
      <p:sp>
        <p:nvSpPr>
          <p:cNvPr id="11" name="Rechteck 10"/>
          <p:cNvSpPr/>
          <p:nvPr/>
        </p:nvSpPr>
        <p:spPr>
          <a:xfrm>
            <a:off x="624418" y="5176568"/>
            <a:ext cx="10912586" cy="584775"/>
          </a:xfrm>
          <a:prstGeom prst="rect">
            <a:avLst/>
          </a:prstGeom>
        </p:spPr>
        <p:txBody>
          <a:bodyPr wrap="square">
            <a:spAutoFit/>
          </a:bodyPr>
          <a:lstStyle/>
          <a:p>
            <a:r>
              <a:rPr lang="de-DE" sz="1600" dirty="0">
                <a:solidFill>
                  <a:srgbClr val="003064"/>
                </a:solidFill>
                <a:latin typeface="Arial"/>
              </a:rPr>
              <a:t>Jede Frage wird neu beantwortet aufgrund von Wahrscheinlichkeiten, d. h. eine a</a:t>
            </a:r>
            <a:r>
              <a:rPr lang="de-DE" sz="1600" dirty="0">
                <a:solidFill>
                  <a:srgbClr val="003064"/>
                </a:solidFill>
                <a:latin typeface="Arial"/>
                <a:sym typeface="Wingdings" panose="05000000000000000000" pitchFamily="2" charset="2"/>
              </a:rPr>
              <a:t>ndere Antwort auf dieselbe Frage ist sehr wahrscheinlich und die Antwort ist abhängig von der zuvor gestellten Frage (=&gt; </a:t>
            </a:r>
            <a:r>
              <a:rPr lang="de-DE" sz="1600" dirty="0" err="1">
                <a:solidFill>
                  <a:srgbClr val="003064"/>
                </a:solidFill>
                <a:latin typeface="Arial"/>
                <a:sym typeface="Wingdings" panose="05000000000000000000" pitchFamily="2" charset="2"/>
              </a:rPr>
              <a:t>prompting</a:t>
            </a:r>
            <a:r>
              <a:rPr lang="de-DE" sz="1600" dirty="0">
                <a:solidFill>
                  <a:srgbClr val="003064"/>
                </a:solidFill>
                <a:latin typeface="Arial"/>
                <a:sym typeface="Wingdings" panose="05000000000000000000" pitchFamily="2" charset="2"/>
              </a:rPr>
              <a:t>).</a:t>
            </a:r>
          </a:p>
        </p:txBody>
      </p:sp>
      <p:grpSp>
        <p:nvGrpSpPr>
          <p:cNvPr id="13" name="Gruppieren 12"/>
          <p:cNvGrpSpPr/>
          <p:nvPr/>
        </p:nvGrpSpPr>
        <p:grpSpPr>
          <a:xfrm>
            <a:off x="3316456" y="3602732"/>
            <a:ext cx="4959218" cy="1236712"/>
            <a:chOff x="50404" y="2204864"/>
            <a:chExt cx="4906644" cy="1753200"/>
          </a:xfrm>
        </p:grpSpPr>
        <p:pic>
          <p:nvPicPr>
            <p:cNvPr id="14" name="Grafik 13"/>
            <p:cNvPicPr>
              <a:picLocks noChangeAspect="1"/>
            </p:cNvPicPr>
            <p:nvPr/>
          </p:nvPicPr>
          <p:blipFill>
            <a:blip r:embed="rId3"/>
            <a:stretch>
              <a:fillRect/>
            </a:stretch>
          </p:blipFill>
          <p:spPr>
            <a:xfrm>
              <a:off x="3203848" y="2204864"/>
              <a:ext cx="1753200" cy="1753200"/>
            </a:xfrm>
            <a:prstGeom prst="rect">
              <a:avLst/>
            </a:prstGeom>
          </p:spPr>
        </p:pic>
        <p:pic>
          <p:nvPicPr>
            <p:cNvPr id="15" name="Grafik 14"/>
            <p:cNvPicPr>
              <a:picLocks noChangeAspect="1"/>
            </p:cNvPicPr>
            <p:nvPr/>
          </p:nvPicPr>
          <p:blipFill>
            <a:blip r:embed="rId3"/>
            <a:stretch>
              <a:fillRect/>
            </a:stretch>
          </p:blipFill>
          <p:spPr>
            <a:xfrm>
              <a:off x="1619672" y="2204864"/>
              <a:ext cx="1753200" cy="1753200"/>
            </a:xfrm>
            <a:prstGeom prst="rect">
              <a:avLst/>
            </a:prstGeom>
          </p:spPr>
        </p:pic>
        <p:pic>
          <p:nvPicPr>
            <p:cNvPr id="16" name="Grafik 15"/>
            <p:cNvPicPr>
              <a:picLocks noChangeAspect="1"/>
            </p:cNvPicPr>
            <p:nvPr/>
          </p:nvPicPr>
          <p:blipFill>
            <a:blip r:embed="rId3"/>
            <a:stretch>
              <a:fillRect/>
            </a:stretch>
          </p:blipFill>
          <p:spPr>
            <a:xfrm>
              <a:off x="50404" y="2204864"/>
              <a:ext cx="1753200" cy="1753200"/>
            </a:xfrm>
            <a:prstGeom prst="rect">
              <a:avLst/>
            </a:prstGeom>
          </p:spPr>
        </p:pic>
      </p:grpSp>
      <p:sp>
        <p:nvSpPr>
          <p:cNvPr id="18" name="Abgerundetes Rechteck 17"/>
          <p:cNvSpPr/>
          <p:nvPr/>
        </p:nvSpPr>
        <p:spPr>
          <a:xfrm>
            <a:off x="1872701" y="4338199"/>
            <a:ext cx="1223368" cy="43204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rgbClr val="003064"/>
                </a:solidFill>
                <a:latin typeface="Arial"/>
              </a:rPr>
              <a:t>Input-Layer</a:t>
            </a:r>
          </a:p>
        </p:txBody>
      </p:sp>
      <p:sp>
        <p:nvSpPr>
          <p:cNvPr id="19" name="Abgerundetes Rechteck 18"/>
          <p:cNvSpPr/>
          <p:nvPr/>
        </p:nvSpPr>
        <p:spPr>
          <a:xfrm>
            <a:off x="8723510" y="4338199"/>
            <a:ext cx="1336398" cy="43204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rgbClr val="003064"/>
                </a:solidFill>
                <a:latin typeface="Arial"/>
              </a:rPr>
              <a:t>Output-Layer</a:t>
            </a:r>
          </a:p>
        </p:txBody>
      </p:sp>
      <p:sp>
        <p:nvSpPr>
          <p:cNvPr id="20" name="Abgerundetes Rechteck 19"/>
          <p:cNvSpPr/>
          <p:nvPr/>
        </p:nvSpPr>
        <p:spPr>
          <a:xfrm>
            <a:off x="5240337" y="4338199"/>
            <a:ext cx="1451161" cy="43204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rgbClr val="003064"/>
                </a:solidFill>
                <a:latin typeface="Arial"/>
              </a:rPr>
              <a:t>Internal-Layer</a:t>
            </a:r>
          </a:p>
        </p:txBody>
      </p:sp>
    </p:spTree>
    <p:extLst>
      <p:ext uri="{BB962C8B-B14F-4D97-AF65-F5344CB8AC3E}">
        <p14:creationId xmlns:p14="http://schemas.microsoft.com/office/powerpoint/2010/main" val="295932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7" grpId="0" animBg="1"/>
      <p:bldP spid="8" grpId="0" animBg="1"/>
      <p:bldP spid="9" grpId="0" animBg="1"/>
      <p:bldP spid="10" grpId="0" animBg="1"/>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Was ist KI und wie funktioniert sie?</a:t>
            </a:r>
          </a:p>
        </p:txBody>
      </p:sp>
      <p:sp>
        <p:nvSpPr>
          <p:cNvPr id="3" name="Inhaltsplatzhalter 2"/>
          <p:cNvSpPr>
            <a:spLocks noGrp="1"/>
          </p:cNvSpPr>
          <p:nvPr>
            <p:ph idx="1"/>
          </p:nvPr>
        </p:nvSpPr>
        <p:spPr/>
        <p:txBody>
          <a:bodyPr/>
          <a:lstStyle/>
          <a:p>
            <a:pPr marL="0" indent="0">
              <a:buNone/>
            </a:pPr>
            <a:endParaRPr lang="de-DE" dirty="0"/>
          </a:p>
          <a:p>
            <a:pPr>
              <a:buFont typeface="Arial" panose="020B0604020202020204" pitchFamily="34" charset="0"/>
              <a:buChar char="•"/>
            </a:pPr>
            <a:r>
              <a:rPr lang="de-DE" dirty="0"/>
              <a:t>KI muss trainiert werden, um zu lernen </a:t>
            </a:r>
            <a:r>
              <a:rPr lang="de-DE" dirty="0">
                <a:sym typeface="Wingdings" panose="05000000000000000000" pitchFamily="2" charset="2"/>
              </a:rPr>
              <a:t> Datenbasis</a:t>
            </a:r>
          </a:p>
          <a:p>
            <a:pPr marL="266700" lvl="2" indent="0">
              <a:buNone/>
            </a:pPr>
            <a:r>
              <a:rPr lang="de-DE" dirty="0">
                <a:sym typeface="Wingdings" panose="05000000000000000000" pitchFamily="2" charset="2"/>
              </a:rPr>
              <a:t>Eingangsgewichte einstellen und richtige Antworten „loben“</a:t>
            </a:r>
          </a:p>
          <a:p>
            <a:pPr marL="0" indent="0">
              <a:buNone/>
            </a:pPr>
            <a:endParaRPr lang="de-DE" dirty="0">
              <a:sym typeface="Wingdings" panose="05000000000000000000" pitchFamily="2" charset="2"/>
            </a:endParaRPr>
          </a:p>
          <a:p>
            <a:pPr>
              <a:buFont typeface="Arial" panose="020B0604020202020204" pitchFamily="34" charset="0"/>
              <a:buChar char="•"/>
            </a:pPr>
            <a:r>
              <a:rPr lang="de-DE" dirty="0">
                <a:sym typeface="Wingdings" panose="05000000000000000000" pitchFamily="2" charset="2"/>
              </a:rPr>
              <a:t>KI muss getestet werden, um Lernfortschritt festzustellen  Test-Datenpakete</a:t>
            </a:r>
          </a:p>
          <a:p>
            <a:pPr marL="266700" lvl="2" indent="0">
              <a:buNone/>
            </a:pPr>
            <a:r>
              <a:rPr lang="de-DE" dirty="0">
                <a:sym typeface="Wingdings" panose="05000000000000000000" pitchFamily="2" charset="2"/>
              </a:rPr>
              <a:t>prüfen, ob Eingangsgewichte wirklich funktionieren; ansonsten Anpassung</a:t>
            </a:r>
          </a:p>
          <a:p>
            <a:pPr marL="0" indent="0">
              <a:buNone/>
            </a:pPr>
            <a:endParaRPr lang="de-DE" dirty="0">
              <a:sym typeface="Wingdings" panose="05000000000000000000" pitchFamily="2" charset="2"/>
            </a:endParaRPr>
          </a:p>
          <a:p>
            <a:pPr>
              <a:buFont typeface="Arial" panose="020B0604020202020204" pitchFamily="34" charset="0"/>
              <a:buChar char="•"/>
            </a:pPr>
            <a:r>
              <a:rPr lang="de-DE" dirty="0">
                <a:sym typeface="Wingdings" panose="05000000000000000000" pitchFamily="2" charset="2"/>
              </a:rPr>
              <a:t>KI muss ständig mit neuen Daten versorgt werden, um </a:t>
            </a:r>
            <a:r>
              <a:rPr lang="de-DE" dirty="0" err="1">
                <a:sym typeface="Wingdings" panose="05000000000000000000" pitchFamily="2" charset="2"/>
              </a:rPr>
              <a:t>weiterzulernen</a:t>
            </a:r>
            <a:r>
              <a:rPr lang="de-DE" dirty="0">
                <a:sym typeface="Wingdings" panose="05000000000000000000" pitchFamily="2" charset="2"/>
              </a:rPr>
              <a:t>  Dateneingaben</a:t>
            </a:r>
          </a:p>
          <a:p>
            <a:pPr marL="0" indent="0">
              <a:buNone/>
            </a:pPr>
            <a:endParaRPr lang="de-DE" dirty="0">
              <a:sym typeface="Wingdings" panose="05000000000000000000" pitchFamily="2" charset="2"/>
            </a:endParaRPr>
          </a:p>
          <a:p>
            <a:pPr marL="0" indent="0">
              <a:buNone/>
            </a:pPr>
            <a:endParaRPr lang="de-DE" dirty="0"/>
          </a:p>
          <a:p>
            <a:pPr marL="0" indent="0">
              <a:buNone/>
            </a:pPr>
            <a:endParaRPr lang="de-DE" dirty="0"/>
          </a:p>
        </p:txBody>
      </p:sp>
      <p:pic>
        <p:nvPicPr>
          <p:cNvPr id="4" name="Grafik 3">
            <a:extLst>
              <a:ext uri="{FF2B5EF4-FFF2-40B4-BE49-F238E27FC236}">
                <a16:creationId xmlns:a16="http://schemas.microsoft.com/office/drawing/2014/main" id="{C016093F-46BD-336C-46B3-14D64CC4101F}"/>
              </a:ext>
            </a:extLst>
          </p:cNvPr>
          <p:cNvPicPr/>
          <p:nvPr/>
        </p:nvPicPr>
        <p:blipFill>
          <a:blip r:embed="rId3"/>
          <a:stretch>
            <a:fillRect/>
          </a:stretch>
        </p:blipFill>
        <p:spPr>
          <a:xfrm rot="18570395">
            <a:off x="8526228" y="3371983"/>
            <a:ext cx="3735705" cy="752475"/>
          </a:xfrm>
          <a:prstGeom prst="rect">
            <a:avLst/>
          </a:prstGeom>
        </p:spPr>
      </p:pic>
    </p:spTree>
    <p:extLst>
      <p:ext uri="{BB962C8B-B14F-4D97-AF65-F5344CB8AC3E}">
        <p14:creationId xmlns:p14="http://schemas.microsoft.com/office/powerpoint/2010/main" val="181254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KI im Bildungskontext</a:t>
            </a:r>
          </a:p>
        </p:txBody>
      </p:sp>
      <p:pic>
        <p:nvPicPr>
          <p:cNvPr id="4" name="Inhaltsplatzhalter 5"/>
          <p:cNvPicPr>
            <a:picLocks noGrp="1" noChangeAspect="1"/>
          </p:cNvPicPr>
          <p:nvPr>
            <p:ph idx="1"/>
          </p:nvPr>
        </p:nvPicPr>
        <p:blipFill>
          <a:blip r:embed="rId2"/>
          <a:stretch>
            <a:fillRect/>
          </a:stretch>
        </p:blipFill>
        <p:spPr>
          <a:xfrm>
            <a:off x="1992314" y="1988841"/>
            <a:ext cx="8322571" cy="4059293"/>
          </a:xfrm>
          <a:prstGeom prst="rect">
            <a:avLst/>
          </a:prstGeom>
        </p:spPr>
      </p:pic>
      <p:pic>
        <p:nvPicPr>
          <p:cNvPr id="5" name="Grafik 4"/>
          <p:cNvPicPr>
            <a:picLocks noChangeAspect="1"/>
          </p:cNvPicPr>
          <p:nvPr/>
        </p:nvPicPr>
        <p:blipFill>
          <a:blip r:embed="rId3"/>
          <a:stretch>
            <a:fillRect/>
          </a:stretch>
        </p:blipFill>
        <p:spPr>
          <a:xfrm>
            <a:off x="6708310" y="3504621"/>
            <a:ext cx="2416026" cy="1353808"/>
          </a:xfrm>
          <a:prstGeom prst="rect">
            <a:avLst/>
          </a:prstGeom>
        </p:spPr>
      </p:pic>
      <p:pic>
        <p:nvPicPr>
          <p:cNvPr id="6" name="Grafik 5"/>
          <p:cNvPicPr>
            <a:picLocks noChangeAspect="1"/>
          </p:cNvPicPr>
          <p:nvPr/>
        </p:nvPicPr>
        <p:blipFill>
          <a:blip r:embed="rId4"/>
          <a:stretch>
            <a:fillRect/>
          </a:stretch>
        </p:blipFill>
        <p:spPr>
          <a:xfrm>
            <a:off x="5650694" y="2314917"/>
            <a:ext cx="2487133" cy="1138688"/>
          </a:xfrm>
          <a:prstGeom prst="rect">
            <a:avLst/>
          </a:prstGeom>
        </p:spPr>
      </p:pic>
      <p:sp>
        <p:nvSpPr>
          <p:cNvPr id="7" name="Textfeld 6"/>
          <p:cNvSpPr txBox="1"/>
          <p:nvPr/>
        </p:nvSpPr>
        <p:spPr>
          <a:xfrm>
            <a:off x="1992314" y="6048133"/>
            <a:ext cx="4249881" cy="338554"/>
          </a:xfrm>
          <a:prstGeom prst="rect">
            <a:avLst/>
          </a:prstGeom>
          <a:noFill/>
        </p:spPr>
        <p:txBody>
          <a:bodyPr wrap="none" rtlCol="0">
            <a:spAutoFit/>
          </a:bodyPr>
          <a:lstStyle/>
          <a:p>
            <a:r>
              <a:rPr lang="de-DE" sz="800" dirty="0">
                <a:solidFill>
                  <a:prstClr val="white">
                    <a:lumMod val="65000"/>
                  </a:prstClr>
                </a:solidFill>
                <a:latin typeface="Arial"/>
              </a:rPr>
              <a:t>Quelle: </a:t>
            </a:r>
            <a:r>
              <a:rPr lang="de-DE" sz="800" dirty="0" err="1">
                <a:solidFill>
                  <a:prstClr val="white">
                    <a:lumMod val="65000"/>
                  </a:prstClr>
                </a:solidFill>
                <a:latin typeface="Arial"/>
              </a:rPr>
              <a:t>U.Schmid</a:t>
            </a:r>
            <a:r>
              <a:rPr lang="de-DE" sz="800" dirty="0">
                <a:solidFill>
                  <a:prstClr val="white">
                    <a:lumMod val="65000"/>
                  </a:prstClr>
                </a:solidFill>
                <a:latin typeface="Arial"/>
              </a:rPr>
              <a:t>, </a:t>
            </a:r>
            <a:r>
              <a:rPr lang="de-DE" sz="800" dirty="0" err="1">
                <a:solidFill>
                  <a:prstClr val="white">
                    <a:lumMod val="65000"/>
                  </a:prstClr>
                </a:solidFill>
                <a:latin typeface="Arial"/>
              </a:rPr>
              <a:t>B.Blanc</a:t>
            </a:r>
            <a:r>
              <a:rPr lang="de-DE" sz="800" dirty="0">
                <a:solidFill>
                  <a:prstClr val="white">
                    <a:lumMod val="65000"/>
                  </a:prstClr>
                </a:solidFill>
                <a:latin typeface="Arial"/>
              </a:rPr>
              <a:t>, </a:t>
            </a:r>
            <a:r>
              <a:rPr lang="de-DE" sz="800" dirty="0" err="1">
                <a:solidFill>
                  <a:prstClr val="white">
                    <a:lumMod val="65000"/>
                  </a:prstClr>
                </a:solidFill>
                <a:latin typeface="Arial"/>
              </a:rPr>
              <a:t>M.Toepel</a:t>
            </a:r>
            <a:r>
              <a:rPr lang="de-DE" sz="800" dirty="0">
                <a:solidFill>
                  <a:prstClr val="white">
                    <a:lumMod val="65000"/>
                  </a:prstClr>
                </a:solidFill>
                <a:latin typeface="Arial"/>
              </a:rPr>
              <a:t>: </a:t>
            </a:r>
            <a:r>
              <a:rPr lang="de-DE" sz="800" dirty="0" err="1">
                <a:solidFill>
                  <a:prstClr val="white">
                    <a:lumMod val="65000"/>
                  </a:prstClr>
                </a:solidFill>
                <a:latin typeface="Arial"/>
              </a:rPr>
              <a:t>KI@Bildung</a:t>
            </a:r>
            <a:r>
              <a:rPr lang="de-DE" sz="800" dirty="0">
                <a:solidFill>
                  <a:prstClr val="white">
                    <a:lumMod val="65000"/>
                  </a:prstClr>
                </a:solidFill>
                <a:latin typeface="Arial"/>
              </a:rPr>
              <a:t>: Lehren und Lernen in der Schule mit </a:t>
            </a:r>
          </a:p>
          <a:p>
            <a:r>
              <a:rPr lang="de-DE" sz="800" dirty="0">
                <a:solidFill>
                  <a:prstClr val="white">
                    <a:lumMod val="65000"/>
                  </a:prstClr>
                </a:solidFill>
                <a:latin typeface="Arial"/>
              </a:rPr>
              <a:t>Werkzeugen Künstlicher Intelligenz (2021), Seite 10</a:t>
            </a:r>
          </a:p>
        </p:txBody>
      </p:sp>
      <p:sp>
        <p:nvSpPr>
          <p:cNvPr id="8" name="Abgerundetes Rechteck 7"/>
          <p:cNvSpPr/>
          <p:nvPr/>
        </p:nvSpPr>
        <p:spPr>
          <a:xfrm>
            <a:off x="6894259" y="3955752"/>
            <a:ext cx="1419038" cy="165183"/>
          </a:xfrm>
          <a:prstGeom prst="roundRect">
            <a:avLst/>
          </a:prstGeom>
          <a:noFill/>
          <a:ln w="254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de-DE" b="1">
              <a:ln w="10160">
                <a:solidFill>
                  <a:srgbClr val="B55C9C"/>
                </a:solidFill>
                <a:prstDash val="solid"/>
              </a:ln>
              <a:solidFill>
                <a:srgbClr val="FFFFFF"/>
              </a:solidFill>
              <a:effectLst>
                <a:outerShdw blurRad="38100" dist="22860" dir="5400000" algn="tl" rotWithShape="0">
                  <a:srgbClr val="000000">
                    <a:alpha val="30000"/>
                  </a:srgbClr>
                </a:outerShdw>
              </a:effectLst>
              <a:latin typeface="Arial"/>
            </a:endParaRPr>
          </a:p>
        </p:txBody>
      </p:sp>
      <p:sp>
        <p:nvSpPr>
          <p:cNvPr id="9" name="Abgerundetes Rechteck 8"/>
          <p:cNvSpPr/>
          <p:nvPr/>
        </p:nvSpPr>
        <p:spPr>
          <a:xfrm>
            <a:off x="7468706" y="5186503"/>
            <a:ext cx="2078698" cy="556591"/>
          </a:xfrm>
          <a:prstGeom prst="roundRect">
            <a:avLst/>
          </a:prstGeom>
          <a:noFill/>
          <a:ln w="254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de-DE" b="1">
              <a:ln w="10160">
                <a:solidFill>
                  <a:srgbClr val="B55C9C"/>
                </a:solidFill>
                <a:prstDash val="solid"/>
              </a:ln>
              <a:solidFill>
                <a:srgbClr val="FFFFFF"/>
              </a:solidFill>
              <a:effectLst>
                <a:outerShdw blurRad="38100" dist="22860" dir="5400000" algn="tl" rotWithShape="0">
                  <a:srgbClr val="000000">
                    <a:alpha val="30000"/>
                  </a:srgbClr>
                </a:outerShdw>
              </a:effectLst>
              <a:latin typeface="Arial"/>
            </a:endParaRPr>
          </a:p>
        </p:txBody>
      </p:sp>
      <p:sp>
        <p:nvSpPr>
          <p:cNvPr id="10" name="Abgerundetes Rechteck 9"/>
          <p:cNvSpPr/>
          <p:nvPr/>
        </p:nvSpPr>
        <p:spPr>
          <a:xfrm>
            <a:off x="6894258" y="4644994"/>
            <a:ext cx="952990" cy="157771"/>
          </a:xfrm>
          <a:prstGeom prst="roundRect">
            <a:avLst/>
          </a:prstGeom>
          <a:noFill/>
          <a:ln w="254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de-DE" b="1">
              <a:ln w="10160">
                <a:solidFill>
                  <a:srgbClr val="B55C9C"/>
                </a:solidFill>
                <a:prstDash val="solid"/>
              </a:ln>
              <a:solidFill>
                <a:srgbClr val="FFFFFF"/>
              </a:solidFill>
              <a:effectLst>
                <a:outerShdw blurRad="38100" dist="22860" dir="5400000" algn="tl" rotWithShape="0">
                  <a:srgbClr val="000000">
                    <a:alpha val="30000"/>
                  </a:srgbClr>
                </a:outerShdw>
              </a:effectLst>
              <a:latin typeface="Arial"/>
            </a:endParaRPr>
          </a:p>
        </p:txBody>
      </p:sp>
    </p:spTree>
    <p:extLst>
      <p:ext uri="{BB962C8B-B14F-4D97-AF65-F5344CB8AC3E}">
        <p14:creationId xmlns:p14="http://schemas.microsoft.com/office/powerpoint/2010/main" val="315704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2351585" y="1969039"/>
            <a:ext cx="7343775" cy="4333875"/>
          </a:xfrm>
          <a:prstGeom prst="rect">
            <a:avLst/>
          </a:prstGeom>
        </p:spPr>
      </p:pic>
      <p:sp>
        <p:nvSpPr>
          <p:cNvPr id="2" name="Titel 1"/>
          <p:cNvSpPr>
            <a:spLocks noGrp="1"/>
          </p:cNvSpPr>
          <p:nvPr>
            <p:ph type="title"/>
          </p:nvPr>
        </p:nvSpPr>
        <p:spPr/>
        <p:txBody>
          <a:bodyPr/>
          <a:lstStyle/>
          <a:p>
            <a:r>
              <a:rPr lang="de-DE" dirty="0"/>
              <a:t>KI im Bildungskontext</a:t>
            </a:r>
          </a:p>
        </p:txBody>
      </p:sp>
      <p:sp>
        <p:nvSpPr>
          <p:cNvPr id="13" name="Textfeld 12"/>
          <p:cNvSpPr txBox="1"/>
          <p:nvPr/>
        </p:nvSpPr>
        <p:spPr>
          <a:xfrm>
            <a:off x="7104112" y="6218061"/>
            <a:ext cx="3619902" cy="215444"/>
          </a:xfrm>
          <a:prstGeom prst="rect">
            <a:avLst/>
          </a:prstGeom>
          <a:noFill/>
        </p:spPr>
        <p:txBody>
          <a:bodyPr wrap="none" rtlCol="0">
            <a:spAutoFit/>
          </a:bodyPr>
          <a:lstStyle/>
          <a:p>
            <a:r>
              <a:rPr lang="de-DE" sz="800" dirty="0">
                <a:solidFill>
                  <a:prstClr val="white">
                    <a:lumMod val="65000"/>
                  </a:prstClr>
                </a:solidFill>
                <a:latin typeface="Arial"/>
              </a:rPr>
              <a:t>Quelle: https://dagstuhl.gi.de/dagstuhl-erklaerung (letzter Besuch 31.08.23)</a:t>
            </a:r>
          </a:p>
        </p:txBody>
      </p:sp>
    </p:spTree>
    <p:extLst>
      <p:ext uri="{BB962C8B-B14F-4D97-AF65-F5344CB8AC3E}">
        <p14:creationId xmlns:p14="http://schemas.microsoft.com/office/powerpoint/2010/main" val="3718735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KI im Bildungskontext</a:t>
            </a:r>
          </a:p>
        </p:txBody>
      </p:sp>
      <p:sp>
        <p:nvSpPr>
          <p:cNvPr id="3" name="Inhaltsplatzhalter 2"/>
          <p:cNvSpPr>
            <a:spLocks noGrp="1"/>
          </p:cNvSpPr>
          <p:nvPr>
            <p:ph idx="1"/>
          </p:nvPr>
        </p:nvSpPr>
        <p:spPr/>
        <p:txBody>
          <a:bodyPr/>
          <a:lstStyle/>
          <a:p>
            <a:pPr marL="0" indent="0">
              <a:buNone/>
            </a:pPr>
            <a:r>
              <a:rPr lang="de-DE" b="1" dirty="0">
                <a:sym typeface="Wingdings" panose="05000000000000000000" pitchFamily="2" charset="2"/>
              </a:rPr>
              <a:t>Betrachtung von drei Dimensionen</a:t>
            </a:r>
          </a:p>
          <a:p>
            <a:pPr marL="0" indent="0">
              <a:buNone/>
            </a:pPr>
            <a:endParaRPr lang="de-DE" dirty="0">
              <a:sym typeface="Wingdings" panose="05000000000000000000" pitchFamily="2" charset="2"/>
            </a:endParaRPr>
          </a:p>
          <a:p>
            <a:pPr marL="342900" indent="-342900">
              <a:buAutoNum type="arabicPeriod"/>
            </a:pPr>
            <a:r>
              <a:rPr lang="de-DE" dirty="0">
                <a:sym typeface="Wingdings" panose="05000000000000000000" pitchFamily="2" charset="2"/>
              </a:rPr>
              <a:t>Lehren mit KI</a:t>
            </a:r>
          </a:p>
          <a:p>
            <a:pPr marL="400050" lvl="3" indent="0">
              <a:buNone/>
            </a:pPr>
            <a:r>
              <a:rPr lang="de-DE" dirty="0">
                <a:sym typeface="Wingdings" panose="05000000000000000000" pitchFamily="2" charset="2"/>
              </a:rPr>
              <a:t>Einsatz von KI im Unterricht/ in der Unterrichtsvorbereitung</a:t>
            </a:r>
          </a:p>
          <a:p>
            <a:pPr marL="400050" lvl="3" indent="0">
              <a:buNone/>
            </a:pPr>
            <a:endParaRPr lang="de-DE" dirty="0">
              <a:sym typeface="Wingdings" panose="05000000000000000000" pitchFamily="2" charset="2"/>
            </a:endParaRPr>
          </a:p>
          <a:p>
            <a:pPr marL="342900" indent="-342900">
              <a:buAutoNum type="arabicPeriod"/>
            </a:pPr>
            <a:r>
              <a:rPr lang="de-DE" dirty="0">
                <a:sym typeface="Wingdings" panose="05000000000000000000" pitchFamily="2" charset="2"/>
              </a:rPr>
              <a:t>Lernen über KI</a:t>
            </a:r>
          </a:p>
          <a:p>
            <a:pPr marL="400050" lvl="3" indent="0">
              <a:buNone/>
            </a:pPr>
            <a:r>
              <a:rPr lang="de-DE" dirty="0">
                <a:sym typeface="Wingdings" panose="05000000000000000000" pitchFamily="2" charset="2"/>
              </a:rPr>
              <a:t>Funktionsweise und Ethik</a:t>
            </a:r>
          </a:p>
          <a:p>
            <a:pPr marL="400050" lvl="3" indent="0">
              <a:buNone/>
            </a:pPr>
            <a:endParaRPr lang="de-DE" dirty="0">
              <a:sym typeface="Wingdings" panose="05000000000000000000" pitchFamily="2" charset="2"/>
            </a:endParaRPr>
          </a:p>
          <a:p>
            <a:pPr marL="342900" indent="-342900">
              <a:buAutoNum type="arabicPeriod"/>
            </a:pPr>
            <a:r>
              <a:rPr lang="de-DE" dirty="0">
                <a:sym typeface="Wingdings" panose="05000000000000000000" pitchFamily="2" charset="2"/>
              </a:rPr>
              <a:t>Lernen mit KI</a:t>
            </a:r>
          </a:p>
          <a:p>
            <a:pPr marL="400050" lvl="3" indent="0">
              <a:buNone/>
            </a:pPr>
            <a:r>
              <a:rPr lang="de-DE" dirty="0">
                <a:sym typeface="Wingdings" panose="05000000000000000000" pitchFamily="2" charset="2"/>
              </a:rPr>
              <a:t>Einsatz von KI in Lerntools</a:t>
            </a:r>
          </a:p>
        </p:txBody>
      </p:sp>
    </p:spTree>
    <p:extLst>
      <p:ext uri="{BB962C8B-B14F-4D97-AF65-F5344CB8AC3E}">
        <p14:creationId xmlns:p14="http://schemas.microsoft.com/office/powerpoint/2010/main" val="3501150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KI als Unterrichtsgegenstand</a:t>
            </a:r>
            <a:br>
              <a:rPr lang="de-DE" dirty="0"/>
            </a:br>
            <a:r>
              <a:rPr lang="de-DE" sz="1800" dirty="0"/>
              <a:t>Förderung digitaler Kompetenzen</a:t>
            </a:r>
            <a:endParaRPr lang="de-DE" dirty="0"/>
          </a:p>
        </p:txBody>
      </p:sp>
      <p:sp>
        <p:nvSpPr>
          <p:cNvPr id="3" name="Inhaltsplatzhalter 2"/>
          <p:cNvSpPr>
            <a:spLocks noGrp="1"/>
          </p:cNvSpPr>
          <p:nvPr>
            <p:ph idx="1"/>
          </p:nvPr>
        </p:nvSpPr>
        <p:spPr/>
        <p:txBody>
          <a:bodyPr/>
          <a:lstStyle/>
          <a:p>
            <a:pPr marL="0" indent="0">
              <a:buNone/>
            </a:pPr>
            <a:r>
              <a:rPr lang="de-DE" b="1" dirty="0"/>
              <a:t>Kompetenzen in der digitalen Welt lt. KMK </a:t>
            </a:r>
            <a:r>
              <a:rPr lang="de-DE" dirty="0"/>
              <a:t>(vgl. kmk.org)</a:t>
            </a:r>
          </a:p>
          <a:p>
            <a:pPr marL="0" indent="0">
              <a:buNone/>
            </a:pPr>
            <a:endParaRPr lang="de-DE" dirty="0"/>
          </a:p>
          <a:p>
            <a:pPr marL="0" indent="0">
              <a:buNone/>
            </a:pPr>
            <a:r>
              <a:rPr lang="de-DE" dirty="0"/>
              <a:t>K 1 	Suchen, Verarbeiten und Aufbewahren </a:t>
            </a:r>
          </a:p>
          <a:p>
            <a:pPr marL="0" indent="0">
              <a:buNone/>
            </a:pPr>
            <a:r>
              <a:rPr lang="de-DE" dirty="0"/>
              <a:t>K 2 	Kommunizieren und Kooperieren </a:t>
            </a:r>
          </a:p>
          <a:p>
            <a:pPr marL="0" indent="0">
              <a:buNone/>
            </a:pPr>
            <a:r>
              <a:rPr lang="de-DE" dirty="0"/>
              <a:t>K 3 	Produzieren und Präsentieren </a:t>
            </a:r>
          </a:p>
          <a:p>
            <a:pPr marL="0" indent="0">
              <a:buNone/>
            </a:pPr>
            <a:r>
              <a:rPr lang="de-DE" dirty="0"/>
              <a:t>K 4 	Schützen und sicher Agieren </a:t>
            </a:r>
          </a:p>
          <a:p>
            <a:pPr marL="0" indent="0">
              <a:buNone/>
            </a:pPr>
            <a:r>
              <a:rPr lang="de-DE" dirty="0"/>
              <a:t>K 5 	Problemlösen und Handeln </a:t>
            </a:r>
          </a:p>
          <a:p>
            <a:pPr marL="0" indent="0">
              <a:buNone/>
            </a:pPr>
            <a:r>
              <a:rPr lang="de-DE" dirty="0"/>
              <a:t>K 6 	Analysieren und Reflektieren</a:t>
            </a:r>
          </a:p>
          <a:p>
            <a:pPr marL="0" indent="0">
              <a:buNone/>
            </a:pPr>
            <a:endParaRPr lang="de-DE" dirty="0"/>
          </a:p>
        </p:txBody>
      </p:sp>
    </p:spTree>
    <p:extLst>
      <p:ext uri="{BB962C8B-B14F-4D97-AF65-F5344CB8AC3E}">
        <p14:creationId xmlns:p14="http://schemas.microsoft.com/office/powerpoint/2010/main" val="87801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H_PowerPoint_Bildung">
  <a:themeElements>
    <a:clrScheme name="SH">
      <a:dk1>
        <a:srgbClr val="003064"/>
      </a:dk1>
      <a:lt1>
        <a:sysClr val="window" lastClr="FFFFFF"/>
      </a:lt1>
      <a:dk2>
        <a:srgbClr val="000000"/>
      </a:dk2>
      <a:lt2>
        <a:srgbClr val="D4004B"/>
      </a:lt2>
      <a:accent1>
        <a:srgbClr val="00A2AB"/>
      </a:accent1>
      <a:accent2>
        <a:srgbClr val="008CCF"/>
      </a:accent2>
      <a:accent3>
        <a:srgbClr val="3A78B8"/>
      </a:accent3>
      <a:accent4>
        <a:srgbClr val="7A6FAC"/>
      </a:accent4>
      <a:accent5>
        <a:srgbClr val="B55C9C"/>
      </a:accent5>
      <a:accent6>
        <a:srgbClr val="D62F87"/>
      </a:accent6>
      <a:hlink>
        <a:srgbClr val="003064"/>
      </a:hlink>
      <a:folHlink>
        <a:srgbClr val="003064"/>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spPr>
      <a:bodyPr rtlCol="0" anchor="ctr"/>
      <a:lstStyle>
        <a:defPPr algn="ctr">
          <a:defRPr sz="16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err="1" smtClean="0"/>
        </a:defPPr>
      </a:lstStyle>
    </a:txDef>
  </a:objectDefaults>
  <a:extraClrSchemeLst/>
  <a:extLst>
    <a:ext uri="{05A4C25C-085E-4340-85A3-A5531E510DB2}">
      <thm15:themeFamily xmlns:thm15="http://schemas.microsoft.com/office/thememl/2012/main" name="Präsentation2" id="{8150F973-D56D-5F4C-82F7-9C172F8C4FD6}" vid="{E8FD9BFC-10C0-1244-9A5C-4070493D50EC}"/>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1806</Words>
  <Application>Microsoft Office PowerPoint</Application>
  <PresentationFormat>Breitbild</PresentationFormat>
  <Paragraphs>255</Paragraphs>
  <Slides>24</Slides>
  <Notes>8</Notes>
  <HiddenSlides>1</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24</vt:i4>
      </vt:variant>
    </vt:vector>
  </HeadingPairs>
  <TitlesOfParts>
    <vt:vector size="32" baseType="lpstr">
      <vt:lpstr>Arial</vt:lpstr>
      <vt:lpstr>Calibri</vt:lpstr>
      <vt:lpstr>Courier New</vt:lpstr>
      <vt:lpstr>Geneva</vt:lpstr>
      <vt:lpstr>Symbol</vt:lpstr>
      <vt:lpstr>Times New Roman</vt:lpstr>
      <vt:lpstr>Wingdings</vt:lpstr>
      <vt:lpstr>SH_PowerPoint_Bildung</vt:lpstr>
      <vt:lpstr>Schleswig-Holstein Der echte Norden</vt:lpstr>
      <vt:lpstr>Agenda</vt:lpstr>
      <vt:lpstr>Häufige Fragen</vt:lpstr>
      <vt:lpstr>Was ist KI und wie funktioniert sie?</vt:lpstr>
      <vt:lpstr>Was ist KI und wie funktioniert sie?</vt:lpstr>
      <vt:lpstr>KI im Bildungskontext</vt:lpstr>
      <vt:lpstr>KI im Bildungskontext</vt:lpstr>
      <vt:lpstr>KI im Bildungskontext</vt:lpstr>
      <vt:lpstr>KI als Unterrichtsgegenstand Förderung digitaler Kompetenzen</vt:lpstr>
      <vt:lpstr>KI als Unterrichtsgegenstand Förderung digitaler Kompetenzen</vt:lpstr>
      <vt:lpstr>Test Phase 20 Min</vt:lpstr>
      <vt:lpstr>KI als Unterrichtsgegenstand Arbeiten mit KI</vt:lpstr>
      <vt:lpstr>Erprobung 20 Min.</vt:lpstr>
      <vt:lpstr>KI als Unterrichtsgegenstand Arbeiten mit KI</vt:lpstr>
      <vt:lpstr>KI als Unterrichtsgegenstand Prompting in ChatGPT</vt:lpstr>
      <vt:lpstr>KI als Unterrichtsgegenstand Perspektive Lehrende</vt:lpstr>
      <vt:lpstr>Bilderstellung mittels KI</vt:lpstr>
      <vt:lpstr>Bilderstellung mittels KI</vt:lpstr>
      <vt:lpstr>Bilderstellung und Bildauswertung mittels KI</vt:lpstr>
      <vt:lpstr>Ausprobieren 20 Min.</vt:lpstr>
      <vt:lpstr>Zusammenfassungen erstellen und kommunizieren mit Dokumenten (Fobizz oder OpenAi mit Account) 20 Min.</vt:lpstr>
      <vt:lpstr>KI erkennen (Lesen und Testen 10 Mn.)</vt:lpstr>
      <vt:lpstr>Ende</vt:lpstr>
      <vt:lpstr>Mediales Echo zu KI (auch im Bildungskontext)</vt:lpstr>
    </vt:vector>
  </TitlesOfParts>
  <Company>Land Schleswig-Holstein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Als Implus für P1</dc:title>
  <dc:creator>Witt, Andreas (SHIBB)</dc:creator>
  <cp:lastModifiedBy>Gänger, René (SHIBB)</cp:lastModifiedBy>
  <cp:revision>47</cp:revision>
  <dcterms:created xsi:type="dcterms:W3CDTF">2023-09-18T13:50:13Z</dcterms:created>
  <dcterms:modified xsi:type="dcterms:W3CDTF">2024-10-07T13:31:34Z</dcterms:modified>
</cp:coreProperties>
</file>